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71" r:id="rId2"/>
    <p:sldMasterId id="2147483763" r:id="rId3"/>
    <p:sldMasterId id="2147483776" r:id="rId4"/>
    <p:sldMasterId id="2147483881" r:id="rId5"/>
    <p:sldMasterId id="2147483883" r:id="rId6"/>
  </p:sldMasterIdLst>
  <p:notesMasterIdLst>
    <p:notesMasterId r:id="rId27"/>
  </p:notesMasterIdLst>
  <p:sldIdLst>
    <p:sldId id="312" r:id="rId7"/>
    <p:sldId id="305" r:id="rId8"/>
    <p:sldId id="319" r:id="rId9"/>
    <p:sldId id="258" r:id="rId10"/>
    <p:sldId id="323" r:id="rId11"/>
    <p:sldId id="324" r:id="rId12"/>
    <p:sldId id="260" r:id="rId13"/>
    <p:sldId id="333" r:id="rId14"/>
    <p:sldId id="325" r:id="rId15"/>
    <p:sldId id="328" r:id="rId16"/>
    <p:sldId id="329" r:id="rId17"/>
    <p:sldId id="261" r:id="rId18"/>
    <p:sldId id="322" r:id="rId19"/>
    <p:sldId id="262" r:id="rId20"/>
    <p:sldId id="320" r:id="rId21"/>
    <p:sldId id="331" r:id="rId22"/>
    <p:sldId id="296" r:id="rId23"/>
    <p:sldId id="334" r:id="rId24"/>
    <p:sldId id="304" r:id="rId25"/>
    <p:sldId id="332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  <a:srgbClr val="0000CC"/>
    <a:srgbClr val="9900CC"/>
    <a:srgbClr val="CC3300"/>
    <a:srgbClr val="99FF99"/>
    <a:srgbClr val="008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2" d="100"/>
          <a:sy n="62" d="100"/>
        </p:scale>
        <p:origin x="118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191D65-E497-4735-B49D-C3E24FE759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4BB45C-B92A-459F-B5B8-E09BCEC4F89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660A53-AB90-432C-9E05-7AC12EB37A86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A72BCF6-279C-41A3-BFD5-E3C50C3696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C37FB08-F7CE-4D05-899D-F36BC8693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DB1BF-2C54-48DE-9780-70FE675228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259CD-1832-4682-B4B0-3725291255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99FCF9D-D0C1-48DD-8DBF-0762504D22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9F9B8D14-6B64-4DAB-A1DC-7BC7C3D3DD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ADD37C-6672-47DE-B41F-F61B3BBC5231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0B370956-17F6-44C5-850C-2CF7100BAB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CB2C1BA7-E711-4AE6-B470-920C372BD3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1C8C9C9-2481-4F87-ABA8-3910BBB448B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FBAC31D2-15C4-411A-A6B9-13B42DDF0B1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46062063-A6EE-47AB-A39B-262A03DBF82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E5CA8E0E-2553-4349-8072-81F5ABB52E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7FEAF407-B280-4A54-AA06-17038ED91E7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53B90249-BA62-4A2F-BE45-9492A11731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D1C78EF8-879A-4F9E-B0AC-F85192A110E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6F1BB35E-6D0F-4223-B0A2-0DEF7E2B035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3CAD7EAD-C0FE-464E-891C-DF5B053AAD3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B81416BE-8056-42F5-929E-3BF627CC10B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FE281AE4-71B0-4F8D-8F49-CDD1AF563A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6DD25BB7-2AFC-434C-AAF8-AE81099E40D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45C4408B-9AEC-43BD-B506-F3A77439FCD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9C11AAAC-17F9-441F-B374-F0AE847CE3E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5019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019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B2D572AE-F964-46B7-AAEC-65B4B59BD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315F59EB-5D62-4DB5-BC64-F7746C7C42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584D6CA9-5797-4C7B-BA50-5444C4C21F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D5ACE-427F-41F1-926C-91DE2E8C36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8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B2D843D-0E46-45AC-9742-FD243576F4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203C063-F3B8-4E06-AF56-0542E7B6BA6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9D6B1-F32A-4FE0-B7D8-0FA73C6C4C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517FD57D-0FD4-4176-A0F9-67CB7790E40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9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E5E11B2-4E37-4FAE-BCC4-9D7FD93FE51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8409BF0-697D-4582-AA1D-5F7D4EA5BEB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F0A4F-5788-4D1D-81C6-B85E3940B6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9012BF47-CAC4-4055-A705-88319B701D4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04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287AF73-A0FF-480E-A906-6CB34BF0A8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3B2794-78FC-4FE6-92D4-8CBC2345E3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46DD82-37DD-4CE2-B741-0F42273A79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B2C5D-8F99-4206-BA84-2BEC331AA2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296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2C3645-4FC7-4EC1-9EC9-CF6EB817DD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89FB52-32EA-44CD-8D89-DA70026F4B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20776A-D273-4337-873D-FCB9724829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69B2A-6CA1-475A-8B18-AB7EDB463B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24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A4AC6E-CD3B-4648-A5EE-14860B9FD6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6822CA-86C7-4005-BBF4-0C6BEDB69C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8064C2-AA94-4184-A273-BA95364E1A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04565-B582-4672-AE85-02C2C30A5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970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557BAC-12FA-4D8B-B931-FDF780A1FE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37601C-92CA-4B80-90D5-E003A3E4A2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E8BC44-1881-4156-BB71-1723E972CC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BBB3E-9D4C-41ED-9F9E-91EAB02822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187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AE7A88-0514-4522-95F0-B7834934F0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C1321-B8CD-41A3-9B3B-807DAFD043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8217AE-848A-4C1A-A442-82D1C59E08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D0CD0-D2F0-4464-AC9C-3D75683780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63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D8E01F-2376-4BC0-8AA2-E44AE1F3E6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8CF795-C1A8-4022-888B-84D5CB28CB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FEBF891-1223-4431-8F98-98C5857AC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AC842-F847-4A7E-9150-EE41D6AB51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231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15F2135-E32C-49BF-BDCF-46FD73E17C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E3DB0F-9050-40D3-A7F3-B5928FC290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82DCEB-8662-4B8F-A0BD-7D4301BB60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689FE-E0C7-4E64-BE9A-29514FB1BB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145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D10CDAE-7814-4400-B229-A2CEE2E946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0FA0249-B23A-459E-A70F-E659CEC651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456344E-9BE6-40AF-BCB4-18F4E8DA96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EDE10-583B-436C-A63E-3DA3759AE8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97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B08F04B-116D-4D1A-8E91-59081C8C33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6A02C23-6435-4B8E-83C3-04BB835DB1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F0496-30DF-4D28-B3BC-A5C3C88F06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D5C2CD5-779D-4FF3-B027-9ABF182B26F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98D343-AE6A-4083-A3C0-13CDAAFA99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25C39E-3379-4DA2-B4D4-6E0CDA9369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13628F-1AA6-40D0-91C3-FAE342265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33806-E08C-4F35-84D8-4CA821952D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69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47291-EC63-42DC-B184-CC3EB297F0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F4AEAA-CBFE-4935-A7A0-0FD62564EA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488E14-1577-4268-B8C3-C0A6938BDC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69015-C6BE-4566-91AF-5D3F842B94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109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8EEC1C-286C-4976-A65C-FD53E1DE3C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9C84EF-A34B-4A1E-8581-99B061EB21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5B247A-8BC8-4427-83DC-E5467D21B2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E028-DE02-4D41-B231-DECA7B8FEB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459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8F3A4A-502E-4957-8FE9-6339EFA3DC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C6913F-A8BE-417D-AE45-633E4F8AB4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61FD38-DAA5-46AD-B947-A2B0B84A05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2CE1C-3F81-4B75-A6B5-DDB5A6359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865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22701D6-D420-4647-B492-AC79D9B23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E8E0E3-2A4C-43AB-984F-9BADC67179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9EE47F5-0A35-4EF5-8E3F-349F2A5716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5C003-8216-46A4-9703-63B6F2E639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199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828CC-EF3D-4347-8670-DAF9864DD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976E8-34E3-4CD3-A1CB-530095E0C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039DB-D6A1-4D6C-8F98-6D5B2916A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CF1AA-DB74-4DF9-9E50-CEEC5DEF97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607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29FA2-F875-4867-9B01-AD546137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E23DF-66F9-4D35-92BC-8415DF214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C9C14-1621-46A8-8926-C5A85904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D6C0E-A83A-4720-A64D-87426DBE09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47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766C7-6D68-4124-AEA7-390DC41B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2E6C0-C76D-400A-806E-1BBCF5FBC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A001E-C829-4B17-BF93-9EC35801F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28739-A974-4D97-9B64-734312D8BF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417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6F3A11-200A-43DC-B858-9752CE4E4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68F304-C24D-40FE-965E-2F245CB94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28FEB5-1AC2-4EAF-9596-B690E57EB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A0186-58B8-4C81-9567-6572FC8D6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8187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3F569B8-0384-4ADD-BDDF-A5590E25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0B9A04E-EE34-463A-9721-3E1D8E04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DD91D9-1CF5-49E8-BD64-1E9FE6AB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44CE8-8F0D-4326-B8E9-3A8340657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4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7C8B509-B254-44C4-9DB5-D24EA35780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EF80E61-1E2C-4751-BD0C-368DC31D2E8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FE80B-E98C-4FDE-BA94-0377D9C16C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8450F5D-36D5-4AF6-998C-81632CBE4E0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83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B7EA249-1F9C-4E97-AC50-7431D1ADF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34BBC74-460C-4D0B-A661-32BD62808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6B2ACB-C777-44BD-BC0E-B0F10634A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66ED4-17E1-4647-B131-6E6FC8A5D0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426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8E53A86-B86A-4483-A22F-D9402DAA1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6DA555E-2C62-4C02-9EC3-B9D540EC3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4572DF9-9005-44A4-AEB8-69B76DB6E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E881A-1390-43C4-8C82-3C534AE706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888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3A8555-3AD0-427E-BF0F-A297AC376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34F09A-2E2F-40FA-B1FF-7B8BFCAF7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7F722A-4FE3-4C50-A041-2EADC2CD8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F353E-B81C-4952-991C-36DFFF88ED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746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E38C62-6558-4A23-A5C2-214D1B308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88BA9-D1A4-468E-82D7-095795FF1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BE034E-36F2-44B6-849E-47F53572C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6F2EB-DA5D-4791-B58C-3C91DF0BD9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670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207C9-B84F-47FA-9CBE-BA7EE19F7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E0751-B18F-415F-BF8E-294015168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87F14-F87E-4F1D-8873-DCBADFF2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43062-BB62-49F6-82C7-F0FA43A316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284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65006-3EC9-4A33-98F3-9D35F6A21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B9709-0AC1-475E-B0A4-849214CCF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9CCDB-2979-4B0A-B4DE-6CB4BE42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5A6F6-F6DB-4904-9C16-30882197BC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3227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A2371F4-64A0-4E18-9703-90E215D081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9F2B446-E4AA-402D-84BC-BD6B6E217B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FA85925-46C5-4470-9BED-6FEE37B250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96D29-F915-4E0B-A1EB-D2BD703D9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812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838200"/>
            <a:ext cx="41148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1148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B69450-7EA6-4FF1-8202-54CAF48856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06218E-1C53-4D39-A49E-A32D9688DF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00F4D3-FA60-4EC5-A062-641F2B79EA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D215-5315-4DCE-BFA9-51D351DD7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30499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16DD86F-EFB0-47CA-94F0-C8A944EAB9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1278DC8-B108-494F-B7BE-7B341C87894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FC908-5117-465C-B646-B2E4726709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B4AA1E1C-CE55-4A69-9C20-145FCBADED3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9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2DEA71B-7E11-441E-A892-A2214B98F61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D8AFB71-4C3C-4575-BDC1-D036FA7EC54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4A6BC-B884-4EF8-ADAE-EC4581B3D7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5CD4B768-C0B9-4679-9FDA-CE38F96D5BC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99D19B-6E7F-4634-B2E7-885CE34F7BD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715D71-FD3A-4287-A954-95B39C93529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4FFAF-CCCB-4CB2-8B13-87F90DD2E0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39387D4B-10E6-4F69-B17D-41C79EC4EFA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5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AF76463-2E9C-418C-B111-B6FDD28F8BF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770414D-B81B-4186-8B11-598735B9F2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4D0EE-BE1D-48D4-A724-B79BE3CB4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B8D85997-93EA-481B-BB69-940E153F4A8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1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40AD7B3-F609-44F1-A03E-33A23D17843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A00B902-AD7D-48EC-8399-685087A4A3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EAD0A-05DF-4EE2-BCD3-D3981500AF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90475DDE-8B9C-4854-98FF-54419CF22A6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C8378BE-3A7E-48FD-893E-ECC79934D7C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0EB4238-54C4-470C-99F6-42E458678C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DF495-F1EA-44F2-A0F3-B919468573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1BE50B8B-B547-4B53-BC97-A081D636D51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8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5C22B2F4-E465-4F0D-B684-181FDDF9DB1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D7839705-9CF9-4AB0-A179-9598A9966C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48531FD7-F85A-4519-BCBA-D43E3BD972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12B2948C-BBA4-41C0-A329-8AAD776F787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id="{A54C5442-22FA-4819-BB3D-37AD716F4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id="{46943425-58D9-48A0-B481-0B0F192AC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id="{821F6EB5-48BA-40F9-90C3-13B233313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id="{09D6F7FE-939C-48EA-AFE8-4C0377D62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2DF925B3-0D30-4B1D-9F04-EA92F4876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id="{1B805C5E-BC69-4483-BC50-697C15555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id="{3FB85DF6-9C00-45B0-9728-9B30AFDCB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id="{08A1627A-D635-4A14-ACA4-C0B07824F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id="{EF80624A-E525-4BA1-ABF5-DDB2C4278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45A877A8-D148-43D3-B48E-571A0ACB7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EAADFA33-E644-42B5-92A2-D1242B5E27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9168" name="Rectangle 16">
            <a:extLst>
              <a:ext uri="{FF2B5EF4-FFF2-40B4-BE49-F238E27FC236}">
                <a16:creationId xmlns:a16="http://schemas.microsoft.com/office/drawing/2014/main" id="{6707406D-C249-4343-88FD-96A67256B50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350AE45-4563-4388-9B82-12F8B84EAD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92E13E9-D10E-4458-854A-448F221D59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2C320A5-FE92-467A-A614-B00A41F937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DF1D0CD-9CF1-4E1B-868B-9939B17EEE3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794FC7-550C-49E1-9756-502F8521E24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28B61B9-73E9-4FF5-B7F5-55276002D6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AD94658-62D3-488A-886A-B85970D1CE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5F84843-ED7D-4269-A84C-5BB8D55B00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32F61AA-6EEE-4EA2-B4DC-DE78830841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BA4ADEB-228A-4E53-973B-EFB513AA0B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259B02A-CE21-4DCD-A94C-7432F21DE5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68A16EA-9A3B-4CE7-AF78-8A76810749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DF305677-1D11-4171-9713-5C550B03D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F7D71032-D24C-46E6-B105-D7D34CC15A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7AFF-50E2-4477-8BB6-61BB12EA5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C0377-439C-483D-9DB8-6EBA8204F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38578-48EA-468D-88CE-AC349CB0E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A6BC417-11B6-4107-86B2-FE3E70A8F7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A2F59D7-D433-4EE7-9C26-D371E16BCF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3B9E447-0868-4A5B-8AB0-297A49DA21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0B14C1B0-F57C-4461-A763-01C7699E2F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5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8683C62E-0911-4110-AAFA-96BEDA5FFF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FBD64B8C-8ECC-484F-A68A-713228E0F1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E980E5E5-F33B-4525-A0E0-25108527A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Times New Roman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Times New Roman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Times New Roman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Times New Roman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bg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bg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0E24E49-6C2B-4CA2-8A95-6C00C76AF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A305F60-CDDC-4D9E-B20C-34B8432A82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82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5FEE94D2-8312-4C40-A37F-8643BFE57F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600" b="1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B381CD1C-D9B3-4273-A1C6-FB6064345D3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 b="1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13014649-4160-48D8-AC7F-F22F971C1C9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 b="1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C0B2FBB5-19D6-44BD-8E9B-125CB655A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Impact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Impact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Impact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Impact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Impact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SzPct val="200000"/>
        <a:defRPr sz="1500" b="1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SzPct val="200000"/>
        <a:defRPr sz="1200" b="1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SzPct val="200000"/>
        <a:defRPr sz="1200" b="1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SzPct val="200000"/>
        <a:defRPr sz="1200" b="1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SzPct val="200000"/>
        <a:defRPr sz="1200" b="1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SzPct val="200000"/>
        <a:defRPr sz="1200" b="1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SzPct val="200000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0EF62BA7-41DF-4670-97E8-423D85954D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94105910-418B-43BC-8537-D847FA424A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4" name="Picture 10" descr="Bảng gỗ treo tường trang trí nhà Mèo Welcome">
            <a:extLst>
              <a:ext uri="{FF2B5EF4-FFF2-40B4-BE49-F238E27FC236}">
                <a16:creationId xmlns:a16="http://schemas.microsoft.com/office/drawing/2014/main" id="{3DFD44B4-0452-49A5-B389-FA55C2EE6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>
            <a:extLst>
              <a:ext uri="{FF2B5EF4-FFF2-40B4-BE49-F238E27FC236}">
                <a16:creationId xmlns:a16="http://schemas.microsoft.com/office/drawing/2014/main" id="{F8D834CA-0FD2-4EAC-B6B9-E8C751431B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1" y="5352364"/>
            <a:ext cx="5943600" cy="1048436"/>
          </a:xfrm>
          <a:prstGeom prst="rect">
            <a:avLst/>
          </a:prstGeom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OUR CLASS</a:t>
            </a:r>
            <a:endParaRPr lang="en-US" sz="3600" kern="10" dirty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93" name="Group 49">
            <a:extLst>
              <a:ext uri="{FF2B5EF4-FFF2-40B4-BE49-F238E27FC236}">
                <a16:creationId xmlns:a16="http://schemas.microsoft.com/office/drawing/2014/main" id="{74F0070E-D651-49B5-98B8-AB94AE0CF814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304800" y="1600200"/>
          <a:ext cx="8763000" cy="2835275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4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1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7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</a:rPr>
                        <a:t>Activities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</a:rPr>
                        <a:t>Day / time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5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Ba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Nga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Lan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4. Nam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Hoa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Movie- </a:t>
                      </a:r>
                      <a:r>
                        <a:rPr kumimoji="0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Ghosts and Monsters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Concert – Hanoi singers.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Camp – Y&amp;Y (Youth and Young Pioneer Associations)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Soccer match-Dong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Thap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v.s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 The Cong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Play – </a:t>
                      </a:r>
                      <a:r>
                        <a:rPr kumimoji="0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Much Ado About Nothing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Saturday/2pm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Saturday/8pm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All weekend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Sunday/4pm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Sunday/7pm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97" name="Text Box 53">
            <a:extLst>
              <a:ext uri="{FF2B5EF4-FFF2-40B4-BE49-F238E27FC236}">
                <a16:creationId xmlns:a16="http://schemas.microsoft.com/office/drawing/2014/main" id="{1003F00B-B466-47DC-9DED-B09EB58C7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617646"/>
            <a:ext cx="8153400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S1: What did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cs typeface="+mn-cs"/>
              </a:rPr>
              <a:t>Nam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 do on the weekend?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S2: He watched a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cs typeface="+mn-cs"/>
              </a:rPr>
              <a:t>soccer match Dong </a:t>
            </a:r>
            <a:r>
              <a:rPr lang="en-US" altLang="en-US" sz="2400" dirty="0" err="1">
                <a:solidFill>
                  <a:srgbClr val="0000CC"/>
                </a:solidFill>
                <a:highlight>
                  <a:srgbClr val="FFFF00"/>
                </a:highlight>
                <a:cs typeface="+mn-cs"/>
              </a:rPr>
              <a:t>Thap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cs typeface="+mn-cs"/>
              </a:rPr>
              <a:t> vs The Cong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S1:When did he watch?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S2: He watched it on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cs typeface="+mn-cs"/>
              </a:rPr>
              <a:t>Sunday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 afternoon at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cs typeface="+mn-cs"/>
              </a:rPr>
              <a:t>4 </a:t>
            </a:r>
            <a:r>
              <a:rPr lang="en-US" altLang="en-US" sz="2400" dirty="0">
                <a:solidFill>
                  <a:schemeClr val="bg1"/>
                </a:solidFill>
                <a:cs typeface="+mn-cs"/>
              </a:rPr>
              <a:t>o’clock..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1A778D90-9887-46DA-B626-AAD23A537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2" y="786373"/>
            <a:ext cx="82296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rgbClr val="002060"/>
                </a:solidFill>
                <a:highlight>
                  <a:srgbClr val="FFFF00"/>
                </a:highlight>
                <a:cs typeface="+mn-cs"/>
              </a:rPr>
              <a:t>Ask and answer about what each person did on the weekend</a:t>
            </a:r>
            <a:r>
              <a:rPr lang="en-US" altLang="en-US" sz="2000" b="1" dirty="0">
                <a:solidFill>
                  <a:srgbClr val="002060"/>
                </a:solidFill>
                <a:cs typeface="+mn-cs"/>
              </a:rPr>
              <a:t>. 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779A322B-8EDE-481E-A770-DBBD7C381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87900"/>
            <a:ext cx="25146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rgbClr val="FF0000"/>
                </a:solidFill>
                <a:highlight>
                  <a:srgbClr val="00FFFF"/>
                </a:highlight>
                <a:cs typeface="+mn-cs"/>
              </a:rPr>
              <a:t>Exercise 1 (p.11)</a:t>
            </a:r>
            <a:r>
              <a:rPr lang="en-US" altLang="en-US" sz="2000" b="1" dirty="0">
                <a:solidFill>
                  <a:srgbClr val="FFFFFF"/>
                </a:solidFill>
                <a:highlight>
                  <a:srgbClr val="00FFFF"/>
                </a:highlight>
                <a:cs typeface="+mn-cs"/>
              </a:rPr>
              <a:t>.</a:t>
            </a:r>
            <a:r>
              <a:rPr lang="en-US" altLang="en-US" sz="2000" b="1" dirty="0">
                <a:solidFill>
                  <a:srgbClr val="FFFFFF"/>
                </a:solidFill>
                <a:cs typeface="+mn-cs"/>
              </a:rPr>
              <a:t> 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EFC886E2-CD02-48B9-9182-F9FB1C865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30" y="0"/>
            <a:ext cx="88392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i="1" u="sng" dirty="0">
                <a:solidFill>
                  <a:srgbClr val="FF0000"/>
                </a:solidFill>
                <a:highlight>
                  <a:srgbClr val="FFFF00"/>
                </a:highlight>
                <a:cs typeface="+mn-cs"/>
              </a:rPr>
              <a:t>Task 1:</a:t>
            </a:r>
            <a:r>
              <a:rPr lang="en-US" altLang="en-US" sz="3200" i="1" u="sng" dirty="0">
                <a:solidFill>
                  <a:srgbClr val="FF0000"/>
                </a:solidFill>
                <a:highlight>
                  <a:srgbClr val="FFFF00"/>
                </a:highlight>
                <a:cs typeface="+mn-cs"/>
              </a:rPr>
              <a:t> </a:t>
            </a:r>
            <a:r>
              <a:rPr lang="en-US" altLang="en-US" sz="3200" b="1" dirty="0">
                <a:solidFill>
                  <a:srgbClr val="FFC000"/>
                </a:solidFill>
                <a:highlight>
                  <a:srgbClr val="FF0000"/>
                </a:highlight>
                <a:cs typeface="+mn-cs"/>
              </a:rPr>
              <a:t>Practice Past Simple Tense</a:t>
            </a:r>
            <a:endParaRPr lang="en-US" altLang="en-US" sz="4400" b="1" dirty="0">
              <a:solidFill>
                <a:srgbClr val="FFC000"/>
              </a:solidFill>
              <a:highlight>
                <a:srgbClr val="FF0000"/>
              </a:highlight>
              <a:cs typeface="+mn-cs"/>
            </a:endParaRPr>
          </a:p>
        </p:txBody>
      </p:sp>
      <p:sp>
        <p:nvSpPr>
          <p:cNvPr id="7" name="Text Box 50">
            <a:extLst>
              <a:ext uri="{FF2B5EF4-FFF2-40B4-BE49-F238E27FC236}">
                <a16:creationId xmlns:a16="http://schemas.microsoft.com/office/drawing/2014/main" id="{E007ED36-7782-43BC-8534-41EB9CEDB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38" y="4614404"/>
            <a:ext cx="8153400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S1: What did </a:t>
            </a:r>
            <a:r>
              <a:rPr lang="en-US" altLang="en-US" sz="2400" u="sng" dirty="0">
                <a:solidFill>
                  <a:srgbClr val="9900CC"/>
                </a:solidFill>
                <a:highlight>
                  <a:srgbClr val="FFFF00"/>
                </a:highlight>
                <a:cs typeface="+mn-cs"/>
              </a:rPr>
              <a:t>……...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 do on the weekend?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S2: He went to see a </a:t>
            </a:r>
            <a:r>
              <a:rPr lang="en-US" altLang="en-US" sz="2400" dirty="0">
                <a:solidFill>
                  <a:srgbClr val="9900CC"/>
                </a:solidFill>
                <a:highlight>
                  <a:srgbClr val="FFFF00"/>
                </a:highlight>
                <a:cs typeface="+mn-cs"/>
              </a:rPr>
              <a:t>…………………………………………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”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S1:When did he see </a:t>
            </a:r>
            <a:r>
              <a:rPr lang="en-US" altLang="en-US" sz="2400" dirty="0" err="1">
                <a:solidFill>
                  <a:srgbClr val="FFFFFF"/>
                </a:solidFill>
                <a:cs typeface="+mn-cs"/>
              </a:rPr>
              <a:t>it?vv</a:t>
            </a:r>
            <a:endParaRPr lang="en-US" altLang="en-US" sz="2400" dirty="0">
              <a:solidFill>
                <a:srgbClr val="FFFFFF"/>
              </a:solidFill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S2: He saw it on </a:t>
            </a:r>
            <a:r>
              <a:rPr lang="en-US" altLang="en-US" sz="2400" dirty="0">
                <a:solidFill>
                  <a:srgbClr val="9900CC"/>
                </a:solidFill>
                <a:highlight>
                  <a:srgbClr val="FFFF00"/>
                </a:highlight>
                <a:cs typeface="+mn-cs"/>
              </a:rPr>
              <a:t>……………</a:t>
            </a:r>
            <a:r>
              <a:rPr lang="en-US" altLang="en-US" sz="2400" dirty="0">
                <a:solidFill>
                  <a:schemeClr val="bg1"/>
                </a:solidFill>
                <a:cs typeface="+mn-cs"/>
              </a:rPr>
              <a:t>evening at</a:t>
            </a:r>
            <a:r>
              <a:rPr lang="en-US" altLang="en-US" sz="2400" dirty="0">
                <a:solidFill>
                  <a:srgbClr val="9900CC"/>
                </a:solidFill>
                <a:highlight>
                  <a:srgbClr val="FFFF00"/>
                </a:highlight>
                <a:cs typeface="+mn-cs"/>
              </a:rPr>
              <a:t>…    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o’clock.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93" name="Group 49">
            <a:extLst>
              <a:ext uri="{FF2B5EF4-FFF2-40B4-BE49-F238E27FC236}">
                <a16:creationId xmlns:a16="http://schemas.microsoft.com/office/drawing/2014/main" id="{50193BC4-D6EB-4EA9-8912-EEA59A9BFBB3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304800" y="1600200"/>
          <a:ext cx="8763000" cy="2835275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4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1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7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</a:rPr>
                        <a:t>Activities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</a:rPr>
                        <a:t>Day / time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5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Ba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Nga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Lan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Nam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5.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Hoa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Movie- </a:t>
                      </a:r>
                      <a:r>
                        <a:rPr kumimoji="0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Ghosts and Monsters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Concert – Hanoi singers.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Camp – Y&amp;Y (Youth and Young Pioneer Associations)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Soccer match-Dong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Thap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v.s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 The Cong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Play – </a:t>
                      </a:r>
                      <a:r>
                        <a:rPr kumimoji="0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Much Ado About Nothing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Saturday/2pm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Saturday/8pm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All weekend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Sunday/4pm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Sunday/7pm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98" name="Text Box 54">
            <a:extLst>
              <a:ext uri="{FF2B5EF4-FFF2-40B4-BE49-F238E27FC236}">
                <a16:creationId xmlns:a16="http://schemas.microsoft.com/office/drawing/2014/main" id="{7075C554-58A2-49E8-B47C-6044EF1AF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35" y="4652417"/>
            <a:ext cx="8991600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S1: What did</a:t>
            </a:r>
            <a:r>
              <a:rPr lang="en-US" altLang="en-US" sz="2400" dirty="0">
                <a:solidFill>
                  <a:srgbClr val="FFFFFF"/>
                </a:solidFill>
                <a:highlight>
                  <a:srgbClr val="FFFF00"/>
                </a:highlight>
                <a:cs typeface="+mn-cs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highlight>
                  <a:srgbClr val="FFFF00"/>
                </a:highlight>
                <a:cs typeface="+mn-cs"/>
              </a:rPr>
              <a:t>Hoa</a:t>
            </a:r>
            <a:r>
              <a:rPr lang="en-US" altLang="en-US" sz="2400" dirty="0">
                <a:solidFill>
                  <a:srgbClr val="FFFFFF"/>
                </a:solidFill>
                <a:highlight>
                  <a:srgbClr val="FFFF00"/>
                </a:highlight>
                <a:cs typeface="+mn-cs"/>
              </a:rPr>
              <a:t> 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do on the weekend?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S2: She went to see the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cs typeface="+mn-cs"/>
              </a:rPr>
              <a:t>play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 called “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cs typeface="+mn-cs"/>
              </a:rPr>
              <a:t>Much Ado About Nothing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”.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S1:When did she go to see it 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S2: She saw it on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cs typeface="+mn-cs"/>
              </a:rPr>
              <a:t>Sunday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 evening at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cs typeface="+mn-cs"/>
              </a:rPr>
              <a:t>7 o’clock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.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19B0CD3E-865B-4ED7-ACE8-B43769E3F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2" y="786373"/>
            <a:ext cx="82296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rgbClr val="002060"/>
                </a:solidFill>
                <a:highlight>
                  <a:srgbClr val="FFFF00"/>
                </a:highlight>
                <a:cs typeface="+mn-cs"/>
              </a:rPr>
              <a:t>Ask and answer about what each person did on the weekend</a:t>
            </a:r>
            <a:r>
              <a:rPr lang="en-US" altLang="en-US" sz="2000" b="1" dirty="0">
                <a:solidFill>
                  <a:srgbClr val="002060"/>
                </a:solidFill>
                <a:cs typeface="+mn-cs"/>
              </a:rPr>
              <a:t>. 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77DD2CC2-DFFE-4F07-AF05-4F9CEE154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04591"/>
            <a:ext cx="26670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rgbClr val="FF0000"/>
                </a:solidFill>
                <a:highlight>
                  <a:srgbClr val="00FFFF"/>
                </a:highlight>
                <a:cs typeface="+mn-cs"/>
              </a:rPr>
              <a:t>Exercise 1 (p.11)</a:t>
            </a:r>
            <a:r>
              <a:rPr lang="en-US" altLang="en-US" sz="2000" b="1" dirty="0">
                <a:solidFill>
                  <a:srgbClr val="FFFFFF"/>
                </a:solidFill>
                <a:highlight>
                  <a:srgbClr val="00FFFF"/>
                </a:highlight>
                <a:cs typeface="+mn-cs"/>
              </a:rPr>
              <a:t>.</a:t>
            </a:r>
            <a:r>
              <a:rPr lang="en-US" altLang="en-US" sz="2000" b="1" dirty="0">
                <a:solidFill>
                  <a:srgbClr val="FFFFFF"/>
                </a:solidFill>
                <a:cs typeface="+mn-cs"/>
              </a:rPr>
              <a:t> 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31DC5088-07FF-494F-8B8D-E5DE46AC5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30" y="0"/>
            <a:ext cx="88392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i="1" u="sng" dirty="0">
                <a:solidFill>
                  <a:srgbClr val="FF0000"/>
                </a:solidFill>
                <a:highlight>
                  <a:srgbClr val="FFFF00"/>
                </a:highlight>
                <a:cs typeface="+mn-cs"/>
              </a:rPr>
              <a:t>Task 1:</a:t>
            </a:r>
            <a:r>
              <a:rPr lang="en-US" altLang="en-US" sz="3200" i="1" u="sng" dirty="0">
                <a:solidFill>
                  <a:srgbClr val="FF0000"/>
                </a:solidFill>
                <a:highlight>
                  <a:srgbClr val="FFFF00"/>
                </a:highlight>
                <a:cs typeface="+mn-cs"/>
              </a:rPr>
              <a:t> </a:t>
            </a:r>
            <a:r>
              <a:rPr lang="en-US" altLang="en-US" sz="3200" b="1" dirty="0">
                <a:solidFill>
                  <a:srgbClr val="FFC000"/>
                </a:solidFill>
                <a:highlight>
                  <a:srgbClr val="FF0000"/>
                </a:highlight>
                <a:cs typeface="+mn-cs"/>
              </a:rPr>
              <a:t>Practice Past Simple Tense</a:t>
            </a:r>
            <a:endParaRPr lang="en-US" altLang="en-US" sz="4400" b="1" dirty="0">
              <a:solidFill>
                <a:srgbClr val="FFC000"/>
              </a:solidFill>
              <a:highlight>
                <a:srgbClr val="FF0000"/>
              </a:highlight>
              <a:cs typeface="+mn-cs"/>
            </a:endParaRPr>
          </a:p>
        </p:txBody>
      </p:sp>
      <p:sp>
        <p:nvSpPr>
          <p:cNvPr id="7" name="Text Box 50">
            <a:extLst>
              <a:ext uri="{FF2B5EF4-FFF2-40B4-BE49-F238E27FC236}">
                <a16:creationId xmlns:a16="http://schemas.microsoft.com/office/drawing/2014/main" id="{AA5F241F-E8C3-4BFA-BA07-8F6962F00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35" y="4652417"/>
            <a:ext cx="8153400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S1: What did </a:t>
            </a:r>
            <a:r>
              <a:rPr lang="en-US" altLang="en-US" sz="2400" u="sng" dirty="0">
                <a:solidFill>
                  <a:srgbClr val="9900CC"/>
                </a:solidFill>
                <a:highlight>
                  <a:srgbClr val="FFFF00"/>
                </a:highlight>
                <a:cs typeface="+mn-cs"/>
              </a:rPr>
              <a:t>……...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 do on the weekend?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S2: He went to see a </a:t>
            </a:r>
            <a:r>
              <a:rPr lang="en-US" altLang="en-US" sz="2400" dirty="0">
                <a:solidFill>
                  <a:srgbClr val="9900CC"/>
                </a:solidFill>
                <a:highlight>
                  <a:srgbClr val="FFFF00"/>
                </a:highlight>
                <a:cs typeface="+mn-cs"/>
              </a:rPr>
              <a:t>…………………………………………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”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S1:When did he see it?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S2: He saw it on </a:t>
            </a:r>
            <a:r>
              <a:rPr lang="en-US" altLang="en-US" sz="2400" dirty="0">
                <a:solidFill>
                  <a:srgbClr val="9900CC"/>
                </a:solidFill>
                <a:highlight>
                  <a:srgbClr val="FFFF00"/>
                </a:highlight>
                <a:cs typeface="+mn-cs"/>
              </a:rPr>
              <a:t>……………</a:t>
            </a:r>
            <a:r>
              <a:rPr lang="en-US" altLang="en-US" sz="2400" dirty="0">
                <a:solidFill>
                  <a:schemeClr val="bg1"/>
                </a:solidFill>
                <a:cs typeface="+mn-cs"/>
              </a:rPr>
              <a:t>evening at</a:t>
            </a:r>
            <a:r>
              <a:rPr lang="en-US" altLang="en-US" sz="2400" dirty="0">
                <a:solidFill>
                  <a:srgbClr val="9900CC"/>
                </a:solidFill>
                <a:highlight>
                  <a:srgbClr val="FFFF00"/>
                </a:highlight>
                <a:cs typeface="+mn-cs"/>
              </a:rPr>
              <a:t>…    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o’clock.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>
            <a:extLst>
              <a:ext uri="{FF2B5EF4-FFF2-40B4-BE49-F238E27FC236}">
                <a16:creationId xmlns:a16="http://schemas.microsoft.com/office/drawing/2014/main" id="{5CC2E832-5E24-4E89-A6CE-1CF95DC78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441325"/>
            <a:ext cx="838200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rgbClr val="002060"/>
                </a:solidFill>
                <a:cs typeface="+mn-cs"/>
              </a:rPr>
              <a:t>Lan and her friends are holding a fare well party for Maryam. </a:t>
            </a:r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A39E1BB6-9F13-45E4-B3C5-B903EA062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802188"/>
            <a:ext cx="6019800" cy="20177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Make</a:t>
            </a:r>
            <a:r>
              <a:rPr lang="en-US" altLang="en-US" dirty="0">
                <a:solidFill>
                  <a:srgbClr val="FFFF00"/>
                </a:solidFill>
                <a:cs typeface="+mn-cs"/>
              </a:rPr>
              <a:t>	</a:t>
            </a:r>
            <a:r>
              <a:rPr lang="en-US" altLang="en-US" dirty="0">
                <a:solidFill>
                  <a:srgbClr val="002060"/>
                </a:solidFill>
                <a:cs typeface="+mn-cs"/>
              </a:rPr>
              <a:t>			</a:t>
            </a:r>
            <a:r>
              <a:rPr lang="en-US" altLang="en-US" b="1" dirty="0">
                <a:solidFill>
                  <a:srgbClr val="00B0F0"/>
                </a:solidFill>
                <a:cs typeface="+mn-cs"/>
              </a:rPr>
              <a:t>flowers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  </a:t>
            </a:r>
            <a:r>
              <a:rPr lang="en-US" altLang="en-US" dirty="0">
                <a:solidFill>
                  <a:srgbClr val="FFFF00"/>
                </a:solidFill>
                <a:cs typeface="+mn-cs"/>
              </a:rPr>
              <a:t>           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rgbClr val="FFFF00"/>
                </a:solidFill>
                <a:cs typeface="+mn-cs"/>
              </a:rPr>
              <a:t> 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Buy</a:t>
            </a:r>
            <a:r>
              <a:rPr lang="en-US" altLang="en-US" dirty="0">
                <a:solidFill>
                  <a:srgbClr val="FFFF00"/>
                </a:solidFill>
                <a:cs typeface="+mn-cs"/>
              </a:rPr>
              <a:t>				</a:t>
            </a:r>
            <a:r>
              <a:rPr lang="en-US" altLang="en-US" b="1" dirty="0">
                <a:solidFill>
                  <a:srgbClr val="00B0F0"/>
                </a:solidFill>
                <a:cs typeface="+mn-cs"/>
              </a:rPr>
              <a:t>a cake            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rgbClr val="FFFF00"/>
                </a:solidFill>
                <a:cs typeface="+mn-cs"/>
              </a:rPr>
              <a:t> 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Hang</a:t>
            </a:r>
            <a:r>
              <a:rPr lang="en-US" altLang="en-US" dirty="0">
                <a:solidFill>
                  <a:srgbClr val="FFFF00"/>
                </a:solidFill>
                <a:cs typeface="+mn-cs"/>
              </a:rPr>
              <a:t>				</a:t>
            </a:r>
            <a:r>
              <a:rPr lang="en-US" altLang="en-US" b="1" dirty="0">
                <a:solidFill>
                  <a:srgbClr val="00B0F0"/>
                </a:solidFill>
                <a:cs typeface="+mn-cs"/>
              </a:rPr>
              <a:t>a picture of Hanoi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.   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Go</a:t>
            </a:r>
            <a:r>
              <a:rPr lang="en-US" altLang="en-US" dirty="0">
                <a:solidFill>
                  <a:srgbClr val="FFFF00"/>
                </a:solidFill>
                <a:cs typeface="+mn-cs"/>
              </a:rPr>
              <a:t>				</a:t>
            </a:r>
            <a:r>
              <a:rPr lang="en-US" altLang="en-US" b="1" dirty="0">
                <a:solidFill>
                  <a:srgbClr val="00B0F0"/>
                </a:solidFill>
                <a:cs typeface="+mn-cs"/>
              </a:rPr>
              <a:t>colorful lamps 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Paint</a:t>
            </a:r>
            <a:r>
              <a:rPr lang="en-US" altLang="en-US" dirty="0">
                <a:solidFill>
                  <a:srgbClr val="FFFF00"/>
                </a:solidFill>
                <a:cs typeface="+mn-cs"/>
              </a:rPr>
              <a:t>				</a:t>
            </a:r>
            <a:r>
              <a:rPr lang="en-US" altLang="en-US" b="1" dirty="0">
                <a:solidFill>
                  <a:srgbClr val="00B0F0"/>
                </a:solidFill>
                <a:cs typeface="+mn-cs"/>
              </a:rPr>
              <a:t>shopping</a:t>
            </a:r>
          </a:p>
        </p:txBody>
      </p:sp>
      <p:sp>
        <p:nvSpPr>
          <p:cNvPr id="8206" name="Line 14">
            <a:extLst>
              <a:ext uri="{FF2B5EF4-FFF2-40B4-BE49-F238E27FC236}">
                <a16:creationId xmlns:a16="http://schemas.microsoft.com/office/drawing/2014/main" id="{8E45400A-4F46-4F5D-8429-BFFE2B2E7B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5037138"/>
            <a:ext cx="2971800" cy="3810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8207" name="Line 15">
            <a:extLst>
              <a:ext uri="{FF2B5EF4-FFF2-40B4-BE49-F238E27FC236}">
                <a16:creationId xmlns:a16="http://schemas.microsoft.com/office/drawing/2014/main" id="{35B8766D-49F1-4FFF-A2EC-81B7B3E95E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33650" y="5022850"/>
            <a:ext cx="2895600" cy="3810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8208" name="Line 16">
            <a:extLst>
              <a:ext uri="{FF2B5EF4-FFF2-40B4-BE49-F238E27FC236}">
                <a16:creationId xmlns:a16="http://schemas.microsoft.com/office/drawing/2014/main" id="{D9DE9A21-DAC7-45E2-A900-19E6E31D68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5848350"/>
            <a:ext cx="2840037" cy="3810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8209" name="Line 17">
            <a:extLst>
              <a:ext uri="{FF2B5EF4-FFF2-40B4-BE49-F238E27FC236}">
                <a16:creationId xmlns:a16="http://schemas.microsoft.com/office/drawing/2014/main" id="{67C915F6-226D-4608-82F7-8A5407B3FF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6305550"/>
            <a:ext cx="2895600" cy="3048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8210" name="Line 18">
            <a:extLst>
              <a:ext uri="{FF2B5EF4-FFF2-40B4-BE49-F238E27FC236}">
                <a16:creationId xmlns:a16="http://schemas.microsoft.com/office/drawing/2014/main" id="{B4478B63-C5DB-4C6D-828D-CF861E8A42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5924550"/>
            <a:ext cx="3048000" cy="6858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63D3D377-02E2-48A9-BE6D-C77046523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4124325"/>
            <a:ext cx="891540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rgbClr val="002060"/>
                </a:solidFill>
                <a:cs typeface="+mn-cs"/>
              </a:rPr>
              <a:t>Look at the picture and MATCH the 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VERBS</a:t>
            </a:r>
            <a:r>
              <a:rPr lang="en-US" altLang="en-US" sz="2000" b="1" dirty="0">
                <a:solidFill>
                  <a:srgbClr val="002060"/>
                </a:solidFill>
                <a:cs typeface="+mn-cs"/>
              </a:rPr>
              <a:t> with the suitable </a:t>
            </a:r>
            <a:r>
              <a:rPr lang="en-US" altLang="en-US" sz="2000" b="1" dirty="0">
                <a:solidFill>
                  <a:srgbClr val="00B0F0"/>
                </a:solidFill>
                <a:cs typeface="+mn-cs"/>
              </a:rPr>
              <a:t>NOUNS</a:t>
            </a:r>
            <a:r>
              <a:rPr lang="en-US" altLang="en-US" sz="2000" b="1" dirty="0">
                <a:solidFill>
                  <a:srgbClr val="002060"/>
                </a:solidFill>
                <a:cs typeface="+mn-cs"/>
              </a:rPr>
              <a:t> to describe what they did to prepare for the party.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3598B2EC-2C2C-4ACA-9564-A08C340D8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71628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u="sng" dirty="0">
                <a:solidFill>
                  <a:srgbClr val="FF0000"/>
                </a:solidFill>
                <a:highlight>
                  <a:srgbClr val="00FF00"/>
                </a:highlight>
                <a:cs typeface="+mn-cs"/>
              </a:rPr>
              <a:t>Task 2 </a:t>
            </a:r>
            <a:r>
              <a:rPr lang="en-US" altLang="en-US" sz="2400" b="1" dirty="0">
                <a:solidFill>
                  <a:srgbClr val="FF0000"/>
                </a:solidFill>
                <a:highlight>
                  <a:srgbClr val="FFFF00"/>
                </a:highlight>
                <a:cs typeface="+mn-cs"/>
              </a:rPr>
              <a:t>: Practice Past Simple Tense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B56097D0-8BB5-4365-960D-3F977AC0C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850"/>
            <a:ext cx="22860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rgbClr val="FF0000"/>
                </a:solidFill>
                <a:highlight>
                  <a:srgbClr val="00FFFF"/>
                </a:highlight>
                <a:cs typeface="+mn-cs"/>
              </a:rPr>
              <a:t>Exercise 2 (p.12)</a:t>
            </a:r>
            <a:r>
              <a:rPr lang="en-US" altLang="en-US" sz="2000" b="1" dirty="0">
                <a:solidFill>
                  <a:srgbClr val="FFFFFF"/>
                </a:solidFill>
                <a:highlight>
                  <a:srgbClr val="00FFFF"/>
                </a:highlight>
                <a:cs typeface="+mn-cs"/>
              </a:rPr>
              <a:t>.</a:t>
            </a:r>
            <a:r>
              <a:rPr lang="en-US" altLang="en-US" sz="2000" b="1" dirty="0">
                <a:solidFill>
                  <a:srgbClr val="FFFFFF"/>
                </a:solidFill>
                <a:cs typeface="+mn-cs"/>
              </a:rPr>
              <a:t> </a:t>
            </a:r>
          </a:p>
        </p:txBody>
      </p:sp>
      <p:pic>
        <p:nvPicPr>
          <p:cNvPr id="21516" name="Picture 6">
            <a:extLst>
              <a:ext uri="{FF2B5EF4-FFF2-40B4-BE49-F238E27FC236}">
                <a16:creationId xmlns:a16="http://schemas.microsoft.com/office/drawing/2014/main" id="{6147FC93-91FF-463D-A25E-47F29E410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793750"/>
            <a:ext cx="7094537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BE1D237-1A0D-4309-A5A6-E6D87F81C963}"/>
              </a:ext>
            </a:extLst>
          </p:cNvPr>
          <p:cNvSpPr txBox="1"/>
          <p:nvPr/>
        </p:nvSpPr>
        <p:spPr>
          <a:xfrm>
            <a:off x="1527419" y="1963156"/>
            <a:ext cx="893019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highlight>
                  <a:srgbClr val="FFFF00"/>
                </a:highlight>
              </a:rPr>
              <a:t>Nga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8AFC4F-A891-4D94-8DB5-790C7E4F1588}"/>
              </a:ext>
            </a:extLst>
          </p:cNvPr>
          <p:cNvSpPr txBox="1"/>
          <p:nvPr/>
        </p:nvSpPr>
        <p:spPr>
          <a:xfrm>
            <a:off x="4309423" y="1724601"/>
            <a:ext cx="66976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highlight>
                  <a:srgbClr val="FFFF00"/>
                </a:highlight>
              </a:rPr>
              <a:t>Nam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F7BEE1-5DE1-41C0-A88C-4659660B4D3B}"/>
              </a:ext>
            </a:extLst>
          </p:cNvPr>
          <p:cNvSpPr txBox="1"/>
          <p:nvPr/>
        </p:nvSpPr>
        <p:spPr>
          <a:xfrm>
            <a:off x="6277054" y="1864168"/>
            <a:ext cx="893019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highlight>
                  <a:srgbClr val="FFFF00"/>
                </a:highlight>
              </a:rPr>
              <a:t>Mai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AC8374-999E-479E-810E-8B901772B645}"/>
              </a:ext>
            </a:extLst>
          </p:cNvPr>
          <p:cNvSpPr txBox="1"/>
          <p:nvPr/>
        </p:nvSpPr>
        <p:spPr>
          <a:xfrm>
            <a:off x="1459178" y="3699708"/>
            <a:ext cx="58866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highlight>
                  <a:srgbClr val="FFFF00"/>
                </a:highlight>
              </a:rPr>
              <a:t>Ba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5CC24B-2093-42FA-8081-58A67E7AFFF5}"/>
              </a:ext>
            </a:extLst>
          </p:cNvPr>
          <p:cNvSpPr txBox="1"/>
          <p:nvPr/>
        </p:nvSpPr>
        <p:spPr>
          <a:xfrm>
            <a:off x="6427278" y="2765613"/>
            <a:ext cx="155745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highlight>
                  <a:srgbClr val="FFFF00"/>
                </a:highlight>
              </a:rPr>
              <a:t>Lan and </a:t>
            </a:r>
            <a:r>
              <a:rPr lang="en-US" dirty="0" err="1">
                <a:highlight>
                  <a:srgbClr val="FFFF00"/>
                </a:highlight>
              </a:rPr>
              <a:t>Hoa</a:t>
            </a:r>
            <a:endParaRPr lang="en-US" dirty="0"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204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>
            <a:extLst>
              <a:ext uri="{FF2B5EF4-FFF2-40B4-BE49-F238E27FC236}">
                <a16:creationId xmlns:a16="http://schemas.microsoft.com/office/drawing/2014/main" id="{560C7794-DA02-41D1-BDF2-84EBFFB02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715963"/>
            <a:ext cx="7264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7">
            <a:extLst>
              <a:ext uri="{FF2B5EF4-FFF2-40B4-BE49-F238E27FC236}">
                <a16:creationId xmlns:a16="http://schemas.microsoft.com/office/drawing/2014/main" id="{2AF08E7B-0EC4-4649-AC53-2B83EAF10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525" y="4724400"/>
            <a:ext cx="73025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sz="2000" b="1" i="1" dirty="0">
                <a:solidFill>
                  <a:srgbClr val="FF9900"/>
                </a:solidFill>
                <a:cs typeface="+mn-cs"/>
              </a:rPr>
              <a:t>..</a:t>
            </a: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812BE5DF-E1AE-4E72-9A54-5F8425D2D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525" y="5105400"/>
            <a:ext cx="49530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dirty="0">
                <a:solidFill>
                  <a:srgbClr val="002060"/>
                </a:solidFill>
                <a:cs typeface="+mn-cs"/>
              </a:rPr>
              <a:t>2. .</a:t>
            </a: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19D7C058-5801-41A4-8B50-914A7FDC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0" y="5486400"/>
            <a:ext cx="38862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dirty="0">
                <a:solidFill>
                  <a:srgbClr val="002060"/>
                </a:solidFill>
                <a:cs typeface="+mn-cs"/>
              </a:rPr>
              <a:t>3. .</a:t>
            </a:r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7D7F4123-3E72-4B5A-9531-093C28BF2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525" y="5851525"/>
            <a:ext cx="46482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dirty="0">
                <a:solidFill>
                  <a:srgbClr val="002060"/>
                </a:solidFill>
                <a:cs typeface="+mn-cs"/>
              </a:rPr>
              <a:t>4. .</a:t>
            </a:r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C7E77E28-42A7-445E-9D66-3EF4D57DA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25" y="6232525"/>
            <a:ext cx="45720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dirty="0">
                <a:solidFill>
                  <a:srgbClr val="002060"/>
                </a:solidFill>
                <a:cs typeface="+mn-cs"/>
              </a:rPr>
              <a:t>5. .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0B47C835-A60A-4C05-99D8-4AE300060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4090988"/>
            <a:ext cx="725170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 u="sng" dirty="0">
                <a:solidFill>
                  <a:srgbClr val="C00000"/>
                </a:solidFill>
                <a:cs typeface="+mn-cs"/>
              </a:rPr>
              <a:t>Use the following phrases to describe the picture 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6B795912-E41D-4BA3-A590-4A04140D3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582" y="4647685"/>
            <a:ext cx="3398838" cy="1938992"/>
          </a:xfrm>
          <a:prstGeom prst="rect">
            <a:avLst/>
          </a:prstGeom>
          <a:noFill/>
          <a:ln w="22225">
            <a:solidFill>
              <a:srgbClr val="9900CC"/>
            </a:solidFill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en-US" altLang="en-US" sz="2000" b="1" dirty="0">
                <a:solidFill>
                  <a:srgbClr val="0000CC"/>
                </a:solidFill>
                <a:cs typeface="+mn-cs"/>
              </a:rPr>
              <a:t>Make </a:t>
            </a:r>
            <a:r>
              <a:rPr lang="en-US" altLang="en-US" sz="2000" b="1" dirty="0">
                <a:solidFill>
                  <a:srgbClr val="0000CC"/>
                </a:solidFill>
              </a:rPr>
              <a:t>a cake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altLang="en-US" sz="2000" b="1" dirty="0">
                <a:solidFill>
                  <a:srgbClr val="0000CC"/>
                </a:solidFill>
                <a:cs typeface="+mn-cs"/>
              </a:rPr>
              <a:t> Buy</a:t>
            </a:r>
            <a:r>
              <a:rPr lang="en-US" altLang="en-US" sz="2000" b="1" dirty="0">
                <a:solidFill>
                  <a:srgbClr val="0000CC"/>
                </a:solidFill>
              </a:rPr>
              <a:t> flowers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altLang="en-US" sz="2000" b="1" dirty="0">
                <a:solidFill>
                  <a:srgbClr val="0000CC"/>
                </a:solidFill>
                <a:cs typeface="+mn-cs"/>
              </a:rPr>
              <a:t> Hang </a:t>
            </a:r>
            <a:r>
              <a:rPr lang="en-US" altLang="en-US" sz="2000" b="1" dirty="0">
                <a:solidFill>
                  <a:srgbClr val="0000CC"/>
                </a:solidFill>
              </a:rPr>
              <a:t>colorful lamps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altLang="en-US" sz="2000" b="1" dirty="0">
                <a:solidFill>
                  <a:srgbClr val="0000CC"/>
                </a:solidFill>
                <a:cs typeface="+mn-cs"/>
              </a:rPr>
              <a:t>Go </a:t>
            </a:r>
            <a:r>
              <a:rPr lang="en-US" altLang="en-US" sz="2000" b="1" dirty="0">
                <a:solidFill>
                  <a:srgbClr val="0000CC"/>
                </a:solidFill>
              </a:rPr>
              <a:t>shopping</a:t>
            </a:r>
            <a:r>
              <a:rPr lang="en-US" altLang="en-US" sz="2000" b="1" dirty="0">
                <a:solidFill>
                  <a:srgbClr val="0000CC"/>
                </a:solidFill>
                <a:cs typeface="+mn-cs"/>
              </a:rPr>
              <a:t>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altLang="en-US" sz="2000" b="1" dirty="0">
                <a:solidFill>
                  <a:srgbClr val="0000CC"/>
                </a:solidFill>
                <a:cs typeface="+mn-cs"/>
              </a:rPr>
              <a:t>Paint </a:t>
            </a:r>
            <a:r>
              <a:rPr lang="en-US" altLang="en-US" sz="2000" b="1" dirty="0">
                <a:solidFill>
                  <a:srgbClr val="0000CC"/>
                </a:solidFill>
              </a:rPr>
              <a:t>a picture of Hanoi.</a:t>
            </a:r>
            <a:endParaRPr lang="en-US" altLang="en-US" sz="2000" b="1" dirty="0">
              <a:solidFill>
                <a:srgbClr val="0000CC"/>
              </a:solidFill>
              <a:cs typeface="+mn-cs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D0481096-4B6D-4823-AE44-246A94E18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6913" y="4705350"/>
            <a:ext cx="65405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 u="sng" dirty="0" err="1">
                <a:solidFill>
                  <a:srgbClr val="FF9900"/>
                </a:solidFill>
                <a:cs typeface="+mn-cs"/>
              </a:rPr>
              <a:t>Eg</a:t>
            </a:r>
            <a:r>
              <a:rPr lang="en-US" altLang="en-US" sz="2000" b="1" u="sng" dirty="0">
                <a:solidFill>
                  <a:srgbClr val="FF9900"/>
                </a:solidFill>
                <a:cs typeface="+mn-cs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79EAC6-0B1D-4981-8DEE-23A6906449D4}"/>
              </a:ext>
            </a:extLst>
          </p:cNvPr>
          <p:cNvSpPr txBox="1"/>
          <p:nvPr/>
        </p:nvSpPr>
        <p:spPr>
          <a:xfrm>
            <a:off x="1527419" y="1935384"/>
            <a:ext cx="60276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highlight>
                  <a:srgbClr val="FFFF00"/>
                </a:highlight>
              </a:rPr>
              <a:t>Nga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36BEF4-0228-4AA2-9111-9AA1BF2CBA36}"/>
              </a:ext>
            </a:extLst>
          </p:cNvPr>
          <p:cNvSpPr txBox="1"/>
          <p:nvPr/>
        </p:nvSpPr>
        <p:spPr>
          <a:xfrm>
            <a:off x="4309423" y="1696829"/>
            <a:ext cx="6858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highlight>
                  <a:srgbClr val="FFFF00"/>
                </a:highlight>
              </a:rPr>
              <a:t>Nam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367257-339A-4C51-8373-202194C33DC5}"/>
              </a:ext>
            </a:extLst>
          </p:cNvPr>
          <p:cNvSpPr txBox="1"/>
          <p:nvPr/>
        </p:nvSpPr>
        <p:spPr>
          <a:xfrm>
            <a:off x="6400800" y="1708666"/>
            <a:ext cx="9144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highlight>
                  <a:srgbClr val="FFFF00"/>
                </a:highlight>
              </a:rPr>
              <a:t>Mai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C6271A-ABAC-4EF7-9489-0A2E15162032}"/>
              </a:ext>
            </a:extLst>
          </p:cNvPr>
          <p:cNvSpPr txBox="1"/>
          <p:nvPr/>
        </p:nvSpPr>
        <p:spPr>
          <a:xfrm>
            <a:off x="1459178" y="3671936"/>
            <a:ext cx="60276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highlight>
                  <a:srgbClr val="FFFF00"/>
                </a:highlight>
              </a:rPr>
              <a:t>Ba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78D6A3-9F4F-49BB-8058-DBC2AA276592}"/>
              </a:ext>
            </a:extLst>
          </p:cNvPr>
          <p:cNvSpPr txBox="1"/>
          <p:nvPr/>
        </p:nvSpPr>
        <p:spPr>
          <a:xfrm>
            <a:off x="6427278" y="2737841"/>
            <a:ext cx="159474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highlight>
                  <a:srgbClr val="FFFF00"/>
                </a:highlight>
              </a:rPr>
              <a:t>Lan and </a:t>
            </a:r>
            <a:r>
              <a:rPr lang="en-US" dirty="0" err="1">
                <a:highlight>
                  <a:srgbClr val="FFFF00"/>
                </a:highlight>
              </a:rPr>
              <a:t>Hoa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73DDF43C-089E-4E4F-B764-29115A8CC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716463"/>
            <a:ext cx="27432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altLang="en-US" sz="2000" b="1" i="1" dirty="0">
                <a:solidFill>
                  <a:srgbClr val="FF9900"/>
                </a:solidFill>
                <a:cs typeface="+mn-cs"/>
              </a:rPr>
              <a:t>Nga </a:t>
            </a:r>
            <a:r>
              <a:rPr lang="en-US" altLang="en-US" sz="2000" b="1" i="1" dirty="0">
                <a:solidFill>
                  <a:srgbClr val="FF0000"/>
                </a:solidFill>
                <a:cs typeface="+mn-cs"/>
              </a:rPr>
              <a:t>made</a:t>
            </a:r>
            <a:r>
              <a:rPr lang="en-US" altLang="en-US" sz="2000" b="1" i="1" dirty="0">
                <a:solidFill>
                  <a:srgbClr val="FF9900"/>
                </a:solidFill>
                <a:cs typeface="+mn-cs"/>
              </a:rPr>
              <a:t> a cake.</a:t>
            </a:r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828251A1-90F4-44BC-970A-D31B45EE5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1488" y="5105400"/>
            <a:ext cx="49530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dirty="0">
                <a:solidFill>
                  <a:srgbClr val="002060"/>
                </a:solidFill>
                <a:cs typeface="+mn-cs"/>
              </a:rPr>
              <a:t>   Nam </a:t>
            </a:r>
            <a:r>
              <a:rPr lang="en-US" altLang="en-US" sz="2000" dirty="0">
                <a:solidFill>
                  <a:srgbClr val="FF0000"/>
                </a:solidFill>
                <a:cs typeface="+mn-cs"/>
              </a:rPr>
              <a:t>hung</a:t>
            </a:r>
            <a:r>
              <a:rPr lang="en-US" altLang="en-US" sz="2000" dirty="0">
                <a:solidFill>
                  <a:srgbClr val="002060"/>
                </a:solidFill>
                <a:cs typeface="+mn-cs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cs typeface="+mn-cs"/>
              </a:rPr>
              <a:t>colouful</a:t>
            </a:r>
            <a:r>
              <a:rPr lang="en-US" altLang="en-US" sz="2000" dirty="0">
                <a:solidFill>
                  <a:srgbClr val="002060"/>
                </a:solidFill>
                <a:cs typeface="+mn-cs"/>
              </a:rPr>
              <a:t> lamps on the wall.</a:t>
            </a: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9364EA40-805F-44B1-AF2C-536F8DAB1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675" y="5486400"/>
            <a:ext cx="38862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dirty="0">
                <a:solidFill>
                  <a:srgbClr val="002060"/>
                </a:solidFill>
                <a:cs typeface="+mn-cs"/>
              </a:rPr>
              <a:t> Mai </a:t>
            </a:r>
            <a:r>
              <a:rPr lang="en-US" altLang="en-US" sz="2000" dirty="0">
                <a:solidFill>
                  <a:srgbClr val="FF0000"/>
                </a:solidFill>
                <a:cs typeface="+mn-cs"/>
              </a:rPr>
              <a:t>bought</a:t>
            </a:r>
            <a:r>
              <a:rPr lang="en-US" altLang="en-US" sz="2000" dirty="0">
                <a:solidFill>
                  <a:srgbClr val="002060"/>
                </a:solidFill>
                <a:cs typeface="+mn-cs"/>
              </a:rPr>
              <a:t> flowers.</a:t>
            </a: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30BC617C-3AC1-4AAC-B6E5-B89EDBF39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925" y="5851525"/>
            <a:ext cx="46482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dirty="0">
                <a:solidFill>
                  <a:srgbClr val="002060"/>
                </a:solidFill>
                <a:cs typeface="+mn-cs"/>
              </a:rPr>
              <a:t>  Ba paint</a:t>
            </a:r>
            <a:r>
              <a:rPr lang="en-US" altLang="en-US" sz="2000" dirty="0">
                <a:solidFill>
                  <a:srgbClr val="FF0000"/>
                </a:solidFill>
                <a:cs typeface="+mn-cs"/>
              </a:rPr>
              <a:t>ed</a:t>
            </a:r>
            <a:r>
              <a:rPr lang="en-US" altLang="en-US" sz="2000" dirty="0">
                <a:solidFill>
                  <a:srgbClr val="002060"/>
                </a:solidFill>
                <a:cs typeface="+mn-cs"/>
              </a:rPr>
              <a:t> a picture of Hanoi.</a:t>
            </a: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9E086DF0-CE58-4015-87C6-16C9DD152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6232525"/>
            <a:ext cx="45720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dirty="0">
                <a:solidFill>
                  <a:srgbClr val="002060"/>
                </a:solidFill>
                <a:cs typeface="+mn-cs"/>
              </a:rPr>
              <a:t>  Lan and </a:t>
            </a:r>
            <a:r>
              <a:rPr lang="en-US" altLang="en-US" sz="2000" dirty="0" err="1">
                <a:solidFill>
                  <a:srgbClr val="002060"/>
                </a:solidFill>
                <a:cs typeface="+mn-cs"/>
              </a:rPr>
              <a:t>Hoa</a:t>
            </a:r>
            <a:r>
              <a:rPr lang="en-US" altLang="en-US" sz="2000" dirty="0">
                <a:solidFill>
                  <a:srgbClr val="002060"/>
                </a:solidFill>
                <a:cs typeface="+mn-cs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cs typeface="+mn-cs"/>
              </a:rPr>
              <a:t>went</a:t>
            </a:r>
            <a:r>
              <a:rPr lang="en-US" altLang="en-US" sz="2000" dirty="0">
                <a:solidFill>
                  <a:srgbClr val="002060"/>
                </a:solidFill>
                <a:cs typeface="+mn-cs"/>
              </a:rPr>
              <a:t> shopping.</a:t>
            </a:r>
          </a:p>
        </p:txBody>
      </p:sp>
      <p:sp>
        <p:nvSpPr>
          <p:cNvPr id="30" name="Text Box 6">
            <a:extLst>
              <a:ext uri="{FF2B5EF4-FFF2-40B4-BE49-F238E27FC236}">
                <a16:creationId xmlns:a16="http://schemas.microsoft.com/office/drawing/2014/main" id="{EE228366-8254-4481-8795-8046A0C48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850"/>
            <a:ext cx="22860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rgbClr val="FF0000"/>
                </a:solidFill>
                <a:highlight>
                  <a:srgbClr val="00FFFF"/>
                </a:highlight>
                <a:cs typeface="+mn-cs"/>
              </a:rPr>
              <a:t>Exercise 2 (p.12)</a:t>
            </a:r>
            <a:r>
              <a:rPr lang="en-US" altLang="en-US" sz="2000" b="1" dirty="0">
                <a:solidFill>
                  <a:srgbClr val="FFFFFF"/>
                </a:solidFill>
                <a:highlight>
                  <a:srgbClr val="00FFFF"/>
                </a:highlight>
                <a:cs typeface="+mn-cs"/>
              </a:rPr>
              <a:t>.</a:t>
            </a:r>
            <a:r>
              <a:rPr lang="en-US" altLang="en-US" sz="2000" b="1" dirty="0">
                <a:solidFill>
                  <a:srgbClr val="FFFFFF"/>
                </a:solidFill>
                <a:cs typeface="+mn-cs"/>
              </a:rPr>
              <a:t> 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AADE0E00-54F3-4ADF-BB7F-C5A3842E8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71628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u="sng" dirty="0">
                <a:solidFill>
                  <a:srgbClr val="FF0000"/>
                </a:solidFill>
                <a:highlight>
                  <a:srgbClr val="00FF00"/>
                </a:highlight>
                <a:cs typeface="+mn-cs"/>
              </a:rPr>
              <a:t>Task 2 </a:t>
            </a:r>
            <a:r>
              <a:rPr lang="en-US" altLang="en-US" sz="2400" b="1" dirty="0">
                <a:solidFill>
                  <a:srgbClr val="FF0000"/>
                </a:solidFill>
                <a:highlight>
                  <a:srgbClr val="FFFF00"/>
                </a:highlight>
                <a:cs typeface="+mn-cs"/>
              </a:rPr>
              <a:t>: Practice Past Simple Tense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  <p:bldP spid="8201" grpId="0"/>
      <p:bldP spid="8202" grpId="0"/>
      <p:bldP spid="8203" grpId="0"/>
      <p:bldP spid="16" grpId="0"/>
      <p:bldP spid="17" grpId="0" animBg="1"/>
      <p:bldP spid="18" grpId="0"/>
      <p:bldP spid="24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6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>
            <a:extLst>
              <a:ext uri="{FF2B5EF4-FFF2-40B4-BE49-F238E27FC236}">
                <a16:creationId xmlns:a16="http://schemas.microsoft.com/office/drawing/2014/main" id="{FA50A8B1-9D9F-485F-97CB-128D494E0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38200"/>
            <a:ext cx="6019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rgbClr val="FFFF00"/>
                </a:solidFill>
                <a:cs typeface="+mn-cs"/>
              </a:rPr>
              <a:t>I </a:t>
            </a:r>
            <a:r>
              <a:rPr lang="en-US" altLang="en-US" sz="2000" b="1" dirty="0">
                <a:solidFill>
                  <a:srgbClr val="FF0000"/>
                </a:solidFill>
                <a:cs typeface="+mn-cs"/>
              </a:rPr>
              <a:t>wish</a:t>
            </a:r>
            <a:r>
              <a:rPr lang="en-US" altLang="en-US" sz="2000" b="1" dirty="0">
                <a:solidFill>
                  <a:srgbClr val="FFFF00"/>
                </a:solidFill>
                <a:cs typeface="+mn-cs"/>
              </a:rPr>
              <a:t> you </a:t>
            </a:r>
            <a:r>
              <a:rPr lang="en-US" altLang="en-US" sz="2000" b="1" dirty="0">
                <a:solidFill>
                  <a:srgbClr val="FF0000"/>
                </a:solidFill>
                <a:cs typeface="+mn-cs"/>
              </a:rPr>
              <a:t>had</a:t>
            </a:r>
            <a:r>
              <a:rPr lang="en-US" altLang="en-US" sz="2000" b="1" dirty="0">
                <a:solidFill>
                  <a:srgbClr val="FFFF00"/>
                </a:solidFill>
                <a:cs typeface="+mn-cs"/>
              </a:rPr>
              <a:t> a longer vacation.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D7E7ADE7-BF13-4268-B03C-561E0545B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15240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 u="sng">
                <a:solidFill>
                  <a:srgbClr val="00FF00"/>
                </a:solidFill>
                <a:cs typeface="+mn-cs"/>
              </a:rPr>
              <a:t>Form:</a:t>
            </a:r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9D205CA4-F034-44AF-A894-D70192C3B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295400"/>
            <a:ext cx="4800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 dirty="0">
                <a:solidFill>
                  <a:schemeClr val="accent6"/>
                </a:solidFill>
                <a:cs typeface="+mn-cs"/>
              </a:rPr>
              <a:t>S</a:t>
            </a:r>
            <a:r>
              <a:rPr lang="en-US" altLang="en-US" b="1" dirty="0">
                <a:solidFill>
                  <a:schemeClr val="accent6"/>
                </a:solidFill>
                <a:cs typeface="+mn-cs"/>
              </a:rPr>
              <a:t>1</a:t>
            </a:r>
            <a:r>
              <a:rPr lang="en-US" altLang="en-US" sz="2800" b="1" dirty="0">
                <a:solidFill>
                  <a:schemeClr val="accent6"/>
                </a:solidFill>
                <a:cs typeface="+mn-cs"/>
              </a:rPr>
              <a:t>+</a:t>
            </a:r>
            <a:r>
              <a:rPr lang="en-US" altLang="en-US" sz="2800" b="1" dirty="0">
                <a:solidFill>
                  <a:srgbClr val="FF3300"/>
                </a:solidFill>
                <a:cs typeface="+mn-cs"/>
              </a:rPr>
              <a:t>wish</a:t>
            </a:r>
            <a:r>
              <a:rPr lang="en-US" altLang="en-US" sz="2800" b="1" dirty="0">
                <a:solidFill>
                  <a:schemeClr val="accent6"/>
                </a:solidFill>
                <a:cs typeface="+mn-cs"/>
              </a:rPr>
              <a:t>+S</a:t>
            </a:r>
            <a:r>
              <a:rPr lang="en-US" altLang="en-US" b="1" dirty="0">
                <a:solidFill>
                  <a:schemeClr val="accent6"/>
                </a:solidFill>
                <a:cs typeface="+mn-cs"/>
              </a:rPr>
              <a:t>2</a:t>
            </a:r>
            <a:r>
              <a:rPr lang="en-US" altLang="en-US" sz="2800" b="1" dirty="0">
                <a:solidFill>
                  <a:schemeClr val="accent6"/>
                </a:solidFill>
                <a:cs typeface="+mn-cs"/>
              </a:rPr>
              <a:t>+V</a:t>
            </a:r>
            <a:r>
              <a:rPr lang="en-US" altLang="en-US" sz="2800" b="1" dirty="0">
                <a:solidFill>
                  <a:srgbClr val="FF0000"/>
                </a:solidFill>
                <a:cs typeface="+mn-cs"/>
              </a:rPr>
              <a:t>-</a:t>
            </a:r>
            <a:r>
              <a:rPr lang="en-US" altLang="en-US" sz="2000" b="1" dirty="0">
                <a:solidFill>
                  <a:srgbClr val="FF3300"/>
                </a:solidFill>
                <a:cs typeface="+mn-cs"/>
              </a:rPr>
              <a:t>2</a:t>
            </a:r>
            <a:r>
              <a:rPr lang="en-US" altLang="en-US" sz="2800" b="1" dirty="0">
                <a:solidFill>
                  <a:schemeClr val="accent6"/>
                </a:solidFill>
                <a:cs typeface="+mn-cs"/>
              </a:rPr>
              <a:t>/V</a:t>
            </a:r>
            <a:r>
              <a:rPr lang="en-US" altLang="en-US" sz="2800" b="1" dirty="0">
                <a:solidFill>
                  <a:srgbClr val="FF3300"/>
                </a:solidFill>
                <a:cs typeface="+mn-cs"/>
              </a:rPr>
              <a:t>-ed</a:t>
            </a:r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9DD85B35-7E78-4755-AADF-542F099FA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81200"/>
            <a:ext cx="1066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 u="sng">
                <a:solidFill>
                  <a:srgbClr val="00FF00"/>
                </a:solidFill>
                <a:cs typeface="+mn-cs"/>
              </a:rPr>
              <a:t>Use:</a:t>
            </a: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01D29618-635C-4633-A210-269896822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81200"/>
            <a:ext cx="7467600" cy="1016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dirty="0">
                <a:solidFill>
                  <a:srgbClr val="FFFFFF"/>
                </a:solidFill>
                <a:cs typeface="+mn-cs"/>
              </a:rPr>
              <a:t>Express wishes in the present and what we wish/want is really different and exactly opposite of the truth. (</a:t>
            </a:r>
            <a:r>
              <a:rPr lang="en-US" altLang="en-US" sz="2000" dirty="0" err="1">
                <a:solidFill>
                  <a:srgbClr val="FF9900"/>
                </a:solidFill>
                <a:cs typeface="+mn-cs"/>
              </a:rPr>
              <a:t>Diễn</a:t>
            </a:r>
            <a:r>
              <a:rPr lang="en-US" altLang="en-US" sz="2000" dirty="0">
                <a:solidFill>
                  <a:srgbClr val="FF9900"/>
                </a:solidFill>
                <a:cs typeface="+mn-cs"/>
              </a:rPr>
              <a:t> </a:t>
            </a:r>
            <a:r>
              <a:rPr lang="en-US" altLang="en-US" sz="2000" dirty="0" err="1">
                <a:solidFill>
                  <a:srgbClr val="FF9900"/>
                </a:solidFill>
                <a:cs typeface="+mn-cs"/>
              </a:rPr>
              <a:t>tả</a:t>
            </a:r>
            <a:r>
              <a:rPr lang="en-US" altLang="en-US" sz="2000" dirty="0">
                <a:solidFill>
                  <a:srgbClr val="FF9900"/>
                </a:solidFill>
                <a:cs typeface="+mn-cs"/>
              </a:rPr>
              <a:t> </a:t>
            </a:r>
            <a:r>
              <a:rPr lang="en-US" altLang="en-US" sz="2000" dirty="0" err="1">
                <a:solidFill>
                  <a:srgbClr val="FF9900"/>
                </a:solidFill>
                <a:cs typeface="+mn-cs"/>
              </a:rPr>
              <a:t>mong</a:t>
            </a:r>
            <a:r>
              <a:rPr lang="en-US" altLang="en-US" sz="2000" dirty="0">
                <a:solidFill>
                  <a:srgbClr val="FF9900"/>
                </a:solidFill>
                <a:cs typeface="+mn-cs"/>
              </a:rPr>
              <a:t> </a:t>
            </a:r>
            <a:r>
              <a:rPr lang="en-US" altLang="en-US" sz="2000" dirty="0" err="1">
                <a:solidFill>
                  <a:srgbClr val="FF9900"/>
                </a:solidFill>
                <a:cs typeface="+mn-cs"/>
              </a:rPr>
              <a:t>ước</a:t>
            </a:r>
            <a:r>
              <a:rPr lang="en-US" altLang="en-US" sz="2000" dirty="0">
                <a:solidFill>
                  <a:srgbClr val="FF9900"/>
                </a:solidFill>
                <a:cs typeface="+mn-cs"/>
              </a:rPr>
              <a:t> </a:t>
            </a:r>
            <a:r>
              <a:rPr lang="en-US" altLang="en-US" sz="2000" dirty="0" err="1">
                <a:solidFill>
                  <a:srgbClr val="FF9900"/>
                </a:solidFill>
                <a:cs typeface="+mn-cs"/>
              </a:rPr>
              <a:t>trái</a:t>
            </a:r>
            <a:r>
              <a:rPr lang="en-US" altLang="en-US" sz="2000" dirty="0">
                <a:solidFill>
                  <a:srgbClr val="FF9900"/>
                </a:solidFill>
                <a:cs typeface="+mn-cs"/>
              </a:rPr>
              <a:t> </a:t>
            </a:r>
            <a:r>
              <a:rPr lang="en-US" altLang="en-US" sz="2000" dirty="0" err="1">
                <a:solidFill>
                  <a:srgbClr val="FF9900"/>
                </a:solidFill>
                <a:cs typeface="+mn-cs"/>
              </a:rPr>
              <a:t>ngược</a:t>
            </a:r>
            <a:r>
              <a:rPr lang="en-US" altLang="en-US" sz="2000" dirty="0">
                <a:solidFill>
                  <a:srgbClr val="FF9900"/>
                </a:solidFill>
                <a:cs typeface="+mn-cs"/>
              </a:rPr>
              <a:t> </a:t>
            </a:r>
            <a:r>
              <a:rPr lang="en-US" altLang="en-US" sz="2000" dirty="0" err="1">
                <a:solidFill>
                  <a:srgbClr val="FF9900"/>
                </a:solidFill>
                <a:cs typeface="+mn-cs"/>
              </a:rPr>
              <a:t>với</a:t>
            </a:r>
            <a:r>
              <a:rPr lang="en-US" altLang="en-US" sz="2000" dirty="0">
                <a:solidFill>
                  <a:srgbClr val="FF9900"/>
                </a:solidFill>
                <a:cs typeface="+mn-cs"/>
              </a:rPr>
              <a:t> </a:t>
            </a:r>
            <a:r>
              <a:rPr lang="en-US" altLang="en-US" sz="2000" dirty="0" err="1">
                <a:solidFill>
                  <a:srgbClr val="FF9900"/>
                </a:solidFill>
                <a:cs typeface="+mn-cs"/>
              </a:rPr>
              <a:t>sự</a:t>
            </a:r>
            <a:r>
              <a:rPr lang="en-US" altLang="en-US" sz="2000" dirty="0">
                <a:solidFill>
                  <a:srgbClr val="FF9900"/>
                </a:solidFill>
                <a:cs typeface="+mn-cs"/>
              </a:rPr>
              <a:t> </a:t>
            </a:r>
            <a:r>
              <a:rPr lang="en-US" altLang="en-US" sz="2000" dirty="0" err="1">
                <a:solidFill>
                  <a:srgbClr val="FF9900"/>
                </a:solidFill>
                <a:cs typeface="+mn-cs"/>
              </a:rPr>
              <a:t>thật</a:t>
            </a:r>
            <a:r>
              <a:rPr lang="en-US" altLang="en-US" sz="2000" dirty="0">
                <a:solidFill>
                  <a:srgbClr val="FF9900"/>
                </a:solidFill>
                <a:cs typeface="+mn-cs"/>
              </a:rPr>
              <a:t> ở </a:t>
            </a:r>
            <a:r>
              <a:rPr lang="en-US" altLang="en-US" sz="2000" dirty="0" err="1">
                <a:solidFill>
                  <a:srgbClr val="FF9900"/>
                </a:solidFill>
                <a:cs typeface="+mn-cs"/>
              </a:rPr>
              <a:t>hiện</a:t>
            </a:r>
            <a:r>
              <a:rPr lang="en-US" altLang="en-US" sz="2000" dirty="0">
                <a:solidFill>
                  <a:srgbClr val="FF9900"/>
                </a:solidFill>
                <a:cs typeface="+mn-cs"/>
              </a:rPr>
              <a:t> </a:t>
            </a:r>
            <a:r>
              <a:rPr lang="en-US" altLang="en-US" sz="2000" dirty="0" err="1">
                <a:solidFill>
                  <a:srgbClr val="FF9900"/>
                </a:solidFill>
                <a:cs typeface="+mn-cs"/>
              </a:rPr>
              <a:t>tại</a:t>
            </a:r>
            <a:r>
              <a:rPr lang="en-US" altLang="en-US" sz="2000" dirty="0">
                <a:solidFill>
                  <a:srgbClr val="FF9900"/>
                </a:solidFill>
                <a:cs typeface="+mn-cs"/>
              </a:rPr>
              <a:t>)</a:t>
            </a: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BCBBCC80-5F36-4256-AFCA-6400C600C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036888"/>
            <a:ext cx="9906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 u="sng" dirty="0">
                <a:solidFill>
                  <a:srgbClr val="00FF00"/>
                </a:solidFill>
                <a:cs typeface="+mn-cs"/>
              </a:rPr>
              <a:t>Note:</a:t>
            </a: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8B5A4BBB-5D0B-4043-8A31-F5825B752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036173"/>
            <a:ext cx="725805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highlight>
                  <a:srgbClr val="00FF00"/>
                </a:highlight>
                <a:cs typeface="+mn-cs"/>
              </a:rPr>
              <a:t>Be</a:t>
            </a:r>
            <a:r>
              <a:rPr lang="en-US" altLang="en-US" sz="2000" dirty="0">
                <a:solidFill>
                  <a:srgbClr val="FFFFFF"/>
                </a:solidFill>
                <a:cs typeface="+mn-cs"/>
              </a:rPr>
              <a:t> =&gt; </a:t>
            </a:r>
            <a:r>
              <a:rPr lang="en-US" altLang="en-US" sz="2000" b="1" dirty="0">
                <a:solidFill>
                  <a:srgbClr val="FF0000"/>
                </a:solidFill>
                <a:cs typeface="+mn-cs"/>
              </a:rPr>
              <a:t>were</a:t>
            </a:r>
            <a:r>
              <a:rPr lang="en-US" altLang="en-US" sz="2000" dirty="0">
                <a:solidFill>
                  <a:srgbClr val="FFFFFF"/>
                </a:solidFill>
                <a:cs typeface="+mn-cs"/>
              </a:rPr>
              <a:t> ( all of the subjects= </a:t>
            </a:r>
            <a:r>
              <a:rPr lang="en-US" altLang="en-US" sz="2000" dirty="0" err="1">
                <a:solidFill>
                  <a:srgbClr val="FF9900"/>
                </a:solidFill>
                <a:cs typeface="+mn-cs"/>
              </a:rPr>
              <a:t>Nếu</a:t>
            </a:r>
            <a:r>
              <a:rPr lang="en-US" altLang="en-US" sz="2000" dirty="0">
                <a:solidFill>
                  <a:srgbClr val="FF9900"/>
                </a:solidFill>
                <a:cs typeface="+mn-cs"/>
              </a:rPr>
              <a:t> </a:t>
            </a:r>
            <a:r>
              <a:rPr lang="en-US" altLang="en-US" sz="2000" dirty="0" err="1">
                <a:solidFill>
                  <a:srgbClr val="FF9900"/>
                </a:solidFill>
                <a:cs typeface="+mn-cs"/>
              </a:rPr>
              <a:t>động</a:t>
            </a:r>
            <a:r>
              <a:rPr lang="en-US" altLang="en-US" sz="2000" dirty="0">
                <a:solidFill>
                  <a:srgbClr val="FF9900"/>
                </a:solidFill>
                <a:cs typeface="+mn-cs"/>
              </a:rPr>
              <a:t> </a:t>
            </a:r>
            <a:r>
              <a:rPr lang="en-US" altLang="en-US" sz="2000" dirty="0" err="1">
                <a:solidFill>
                  <a:srgbClr val="FF9900"/>
                </a:solidFill>
                <a:cs typeface="+mn-cs"/>
              </a:rPr>
              <a:t>từ</a:t>
            </a:r>
            <a:r>
              <a:rPr lang="en-US" altLang="en-US" sz="2000" dirty="0">
                <a:solidFill>
                  <a:srgbClr val="FF9900"/>
                </a:solidFill>
                <a:cs typeface="+mn-cs"/>
              </a:rPr>
              <a:t> </a:t>
            </a:r>
            <a:r>
              <a:rPr lang="en-US" altLang="en-US" sz="2000" dirty="0" err="1">
                <a:solidFill>
                  <a:srgbClr val="FF9900"/>
                </a:solidFill>
                <a:cs typeface="+mn-cs"/>
              </a:rPr>
              <a:t>là</a:t>
            </a:r>
            <a:r>
              <a:rPr lang="en-US" altLang="en-US" sz="2000" dirty="0">
                <a:solidFill>
                  <a:srgbClr val="FF9900"/>
                </a:solidFill>
                <a:cs typeface="+mn-cs"/>
              </a:rPr>
              <a:t> TO BE </a:t>
            </a:r>
            <a:r>
              <a:rPr lang="en-US" altLang="en-US" sz="2000" dirty="0" err="1">
                <a:solidFill>
                  <a:srgbClr val="FF9900"/>
                </a:solidFill>
                <a:cs typeface="+mn-cs"/>
              </a:rPr>
              <a:t>thì</a:t>
            </a:r>
            <a:r>
              <a:rPr lang="en-US" altLang="en-US" sz="2000" dirty="0">
                <a:solidFill>
                  <a:srgbClr val="FF9900"/>
                </a:solidFill>
                <a:cs typeface="+mn-cs"/>
              </a:rPr>
              <a:t> </a:t>
            </a:r>
            <a:r>
              <a:rPr lang="en-US" altLang="en-US" sz="2000" dirty="0" err="1">
                <a:solidFill>
                  <a:srgbClr val="FF9900"/>
                </a:solidFill>
                <a:cs typeface="+mn-cs"/>
              </a:rPr>
              <a:t>sẽ</a:t>
            </a:r>
            <a:r>
              <a:rPr lang="en-US" altLang="en-US" sz="2000" dirty="0">
                <a:solidFill>
                  <a:srgbClr val="FF9900"/>
                </a:solidFill>
                <a:cs typeface="+mn-cs"/>
              </a:rPr>
              <a:t> </a:t>
            </a:r>
            <a:r>
              <a:rPr lang="en-US" altLang="en-US" sz="2000" dirty="0" err="1">
                <a:solidFill>
                  <a:srgbClr val="FF9900"/>
                </a:solidFill>
                <a:cs typeface="+mn-cs"/>
              </a:rPr>
              <a:t>dùng</a:t>
            </a:r>
            <a:r>
              <a:rPr lang="en-US" altLang="en-US" sz="2000" dirty="0">
                <a:solidFill>
                  <a:srgbClr val="FF9900"/>
                </a:solidFill>
                <a:cs typeface="+mn-cs"/>
              </a:rPr>
              <a:t> WERE  </a:t>
            </a:r>
            <a:r>
              <a:rPr lang="en-US" altLang="en-US" sz="2000" dirty="0" err="1">
                <a:solidFill>
                  <a:srgbClr val="FF9900"/>
                </a:solidFill>
                <a:cs typeface="+mn-cs"/>
              </a:rPr>
              <a:t>cho</a:t>
            </a:r>
            <a:r>
              <a:rPr lang="en-US" altLang="en-US" sz="2000" dirty="0">
                <a:solidFill>
                  <a:srgbClr val="FF9900"/>
                </a:solidFill>
                <a:cs typeface="+mn-cs"/>
              </a:rPr>
              <a:t> </a:t>
            </a:r>
            <a:r>
              <a:rPr lang="en-US" altLang="en-US" sz="2000" dirty="0" err="1">
                <a:solidFill>
                  <a:srgbClr val="FF9900"/>
                </a:solidFill>
                <a:cs typeface="+mn-cs"/>
              </a:rPr>
              <a:t>tất</a:t>
            </a:r>
            <a:r>
              <a:rPr lang="en-US" altLang="en-US" sz="2000" dirty="0">
                <a:solidFill>
                  <a:srgbClr val="FF9900"/>
                </a:solidFill>
                <a:cs typeface="+mn-cs"/>
              </a:rPr>
              <a:t> </a:t>
            </a:r>
            <a:r>
              <a:rPr lang="en-US" altLang="en-US" sz="2000" dirty="0" err="1">
                <a:solidFill>
                  <a:srgbClr val="FF9900"/>
                </a:solidFill>
                <a:cs typeface="+mn-cs"/>
              </a:rPr>
              <a:t>cả</a:t>
            </a:r>
            <a:r>
              <a:rPr lang="en-US" altLang="en-US" sz="2000" dirty="0">
                <a:solidFill>
                  <a:srgbClr val="FF9900"/>
                </a:solidFill>
                <a:cs typeface="+mn-cs"/>
              </a:rPr>
              <a:t> </a:t>
            </a:r>
            <a:r>
              <a:rPr lang="en-US" altLang="en-US" sz="2000" dirty="0" err="1">
                <a:solidFill>
                  <a:srgbClr val="FF9900"/>
                </a:solidFill>
                <a:cs typeface="+mn-cs"/>
              </a:rPr>
              <a:t>các</a:t>
            </a:r>
            <a:r>
              <a:rPr lang="en-US" altLang="en-US" sz="2000" dirty="0">
                <a:solidFill>
                  <a:srgbClr val="FF9900"/>
                </a:solidFill>
                <a:cs typeface="+mn-cs"/>
              </a:rPr>
              <a:t> </a:t>
            </a:r>
            <a:r>
              <a:rPr lang="en-US" altLang="en-US" sz="2000" dirty="0" err="1">
                <a:solidFill>
                  <a:srgbClr val="FF9900"/>
                </a:solidFill>
                <a:cs typeface="+mn-cs"/>
              </a:rPr>
              <a:t>loại</a:t>
            </a:r>
            <a:r>
              <a:rPr lang="en-US" altLang="en-US" sz="2000" dirty="0">
                <a:solidFill>
                  <a:srgbClr val="FF9900"/>
                </a:solidFill>
                <a:cs typeface="+mn-cs"/>
              </a:rPr>
              <a:t> </a:t>
            </a:r>
            <a:r>
              <a:rPr lang="en-US" altLang="en-US" sz="2000" dirty="0" err="1">
                <a:solidFill>
                  <a:srgbClr val="FF9900"/>
                </a:solidFill>
                <a:cs typeface="+mn-cs"/>
              </a:rPr>
              <a:t>chủ</a:t>
            </a:r>
            <a:r>
              <a:rPr lang="en-US" altLang="en-US" sz="2000" dirty="0">
                <a:solidFill>
                  <a:srgbClr val="FF9900"/>
                </a:solidFill>
                <a:cs typeface="+mn-cs"/>
              </a:rPr>
              <a:t> </a:t>
            </a:r>
            <a:r>
              <a:rPr lang="en-US" altLang="en-US" sz="2000" dirty="0" err="1">
                <a:solidFill>
                  <a:srgbClr val="FF9900"/>
                </a:solidFill>
                <a:cs typeface="+mn-cs"/>
              </a:rPr>
              <a:t>ngữ</a:t>
            </a:r>
            <a:r>
              <a:rPr lang="en-US" altLang="en-US" sz="2000" dirty="0">
                <a:solidFill>
                  <a:srgbClr val="FFFFFF"/>
                </a:solidFill>
                <a:cs typeface="+mn-cs"/>
              </a:rPr>
              <a:t>)</a:t>
            </a:r>
          </a:p>
        </p:txBody>
      </p:sp>
      <p:sp>
        <p:nvSpPr>
          <p:cNvPr id="9229" name="Text Box 13">
            <a:extLst>
              <a:ext uri="{FF2B5EF4-FFF2-40B4-BE49-F238E27FC236}">
                <a16:creationId xmlns:a16="http://schemas.microsoft.com/office/drawing/2014/main" id="{75B5C8D8-18C9-40E4-9756-A0CB1F8BE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54450"/>
            <a:ext cx="1447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 u="sng" dirty="0">
                <a:solidFill>
                  <a:srgbClr val="00FF00"/>
                </a:solidFill>
                <a:cs typeface="+mn-cs"/>
              </a:rPr>
              <a:t>Example :</a:t>
            </a:r>
          </a:p>
        </p:txBody>
      </p:sp>
      <p:sp>
        <p:nvSpPr>
          <p:cNvPr id="9230" name="Text Box 14">
            <a:extLst>
              <a:ext uri="{FF2B5EF4-FFF2-40B4-BE49-F238E27FC236}">
                <a16:creationId xmlns:a16="http://schemas.microsoft.com/office/drawing/2014/main" id="{34897D86-E94F-4724-878B-42B53202C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098925"/>
            <a:ext cx="6019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dirty="0">
                <a:solidFill>
                  <a:srgbClr val="FFFFFF"/>
                </a:solidFill>
                <a:cs typeface="+mn-cs"/>
              </a:rPr>
              <a:t>1. You 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highlight>
                  <a:srgbClr val="00FF00"/>
                </a:highlight>
                <a:cs typeface="+mn-cs"/>
              </a:rPr>
              <a:t>are</a:t>
            </a:r>
            <a:r>
              <a:rPr lang="en-US" altLang="en-US" sz="2000" dirty="0">
                <a:solidFill>
                  <a:srgbClr val="FFFFFF"/>
                </a:solidFill>
                <a:cs typeface="+mn-cs"/>
              </a:rPr>
              <a:t> not very tall.  (</a:t>
            </a:r>
            <a:r>
              <a:rPr lang="en-US" altLang="en-US" sz="2000" dirty="0">
                <a:solidFill>
                  <a:srgbClr val="FFFFFF"/>
                </a:solidFill>
                <a:cs typeface="+mn-cs"/>
                <a:sym typeface="Wingdings" panose="05000000000000000000" pitchFamily="2" charset="2"/>
              </a:rPr>
              <a:t> You will say: …..)</a:t>
            </a:r>
            <a:endParaRPr lang="en-US" altLang="en-US" sz="20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9231" name="Text Box 15">
            <a:extLst>
              <a:ext uri="{FF2B5EF4-FFF2-40B4-BE49-F238E27FC236}">
                <a16:creationId xmlns:a16="http://schemas.microsoft.com/office/drawing/2014/main" id="{227C89BB-683E-4444-A14E-145177D8F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556125"/>
            <a:ext cx="42672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rgbClr val="FFFF00"/>
                </a:solidFill>
                <a:cs typeface="+mn-cs"/>
              </a:rPr>
              <a:t>I </a:t>
            </a:r>
            <a:r>
              <a:rPr lang="en-US" altLang="en-US" sz="2000" b="1" dirty="0">
                <a:solidFill>
                  <a:srgbClr val="FFFF00"/>
                </a:solidFill>
                <a:highlight>
                  <a:srgbClr val="FF0000"/>
                </a:highlight>
                <a:cs typeface="+mn-cs"/>
              </a:rPr>
              <a:t>wish</a:t>
            </a:r>
            <a:r>
              <a:rPr lang="en-US" altLang="en-US" sz="2000" b="1" dirty="0">
                <a:solidFill>
                  <a:srgbClr val="FFFF00"/>
                </a:solidFill>
                <a:cs typeface="+mn-cs"/>
              </a:rPr>
              <a:t> I </a:t>
            </a:r>
            <a:r>
              <a:rPr lang="en-US" altLang="en-US" sz="2000" b="1" dirty="0">
                <a:solidFill>
                  <a:srgbClr val="FF0000"/>
                </a:solidFill>
                <a:highlight>
                  <a:srgbClr val="00FF00"/>
                </a:highlight>
                <a:cs typeface="+mn-cs"/>
              </a:rPr>
              <a:t>were </a:t>
            </a:r>
            <a:r>
              <a:rPr lang="en-US" altLang="en-US" sz="2000" b="1" dirty="0">
                <a:solidFill>
                  <a:srgbClr val="FFFF00"/>
                </a:solidFill>
                <a:cs typeface="+mn-cs"/>
              </a:rPr>
              <a:t>taller</a:t>
            </a:r>
          </a:p>
        </p:txBody>
      </p:sp>
      <p:sp>
        <p:nvSpPr>
          <p:cNvPr id="9232" name="Text Box 16">
            <a:extLst>
              <a:ext uri="{FF2B5EF4-FFF2-40B4-BE49-F238E27FC236}">
                <a16:creationId xmlns:a16="http://schemas.microsoft.com/office/drawing/2014/main" id="{7C2CC5D3-E49F-4FC6-B437-9E8506D63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013325"/>
            <a:ext cx="65532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dirty="0">
                <a:solidFill>
                  <a:srgbClr val="FFFFFF"/>
                </a:solidFill>
                <a:cs typeface="+mn-cs"/>
              </a:rPr>
              <a:t>2. It’s so hot. You want to be in the swimming pool. </a:t>
            </a:r>
            <a:r>
              <a:rPr lang="en-US" altLang="en-US" sz="2000" dirty="0">
                <a:solidFill>
                  <a:srgbClr val="FFFFFF"/>
                </a:solidFill>
                <a:cs typeface="+mn-cs"/>
                <a:sym typeface="Wingdings" panose="05000000000000000000" pitchFamily="2" charset="2"/>
              </a:rPr>
              <a:t></a:t>
            </a:r>
            <a:endParaRPr lang="en-US" altLang="en-US" sz="20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9233" name="Text Box 17">
            <a:extLst>
              <a:ext uri="{FF2B5EF4-FFF2-40B4-BE49-F238E27FC236}">
                <a16:creationId xmlns:a16="http://schemas.microsoft.com/office/drawing/2014/main" id="{28EF2FEF-E931-4B7F-B639-1BA665475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470525"/>
            <a:ext cx="57150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rgbClr val="FFFF00"/>
                </a:solidFill>
                <a:cs typeface="+mn-cs"/>
              </a:rPr>
              <a:t>I </a:t>
            </a:r>
            <a:r>
              <a:rPr lang="en-US" altLang="en-US" sz="2000" b="1" dirty="0">
                <a:solidFill>
                  <a:srgbClr val="FFFF00"/>
                </a:solidFill>
                <a:highlight>
                  <a:srgbClr val="FF0000"/>
                </a:highlight>
                <a:cs typeface="+mn-cs"/>
              </a:rPr>
              <a:t>wish</a:t>
            </a:r>
            <a:r>
              <a:rPr lang="en-US" altLang="en-US" sz="2000" b="1" dirty="0">
                <a:solidFill>
                  <a:srgbClr val="FFFF00"/>
                </a:solidFill>
                <a:cs typeface="+mn-cs"/>
              </a:rPr>
              <a:t> I </a:t>
            </a:r>
            <a:r>
              <a:rPr lang="en-US" altLang="en-US" sz="2000" b="1" dirty="0">
                <a:solidFill>
                  <a:srgbClr val="FF0000"/>
                </a:solidFill>
                <a:highlight>
                  <a:srgbClr val="00FF00"/>
                </a:highlight>
                <a:cs typeface="+mn-cs"/>
              </a:rPr>
              <a:t>were</a:t>
            </a:r>
            <a:r>
              <a:rPr lang="en-US" altLang="en-US" sz="2000" b="1" dirty="0">
                <a:solidFill>
                  <a:srgbClr val="FFFF00"/>
                </a:solidFill>
                <a:cs typeface="+mn-cs"/>
              </a:rPr>
              <a:t> in the swimming pool now.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3BA28F96-84BC-4FCE-8B79-9DE936D74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6877"/>
            <a:ext cx="86487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b="1" u="sng" dirty="0">
                <a:solidFill>
                  <a:srgbClr val="FFC000"/>
                </a:solidFill>
                <a:cs typeface="+mn-cs"/>
              </a:rPr>
              <a:t>REVISION</a:t>
            </a:r>
            <a:r>
              <a:rPr lang="en-US" altLang="en-US" b="1" dirty="0">
                <a:solidFill>
                  <a:srgbClr val="FFC000"/>
                </a:solidFill>
                <a:cs typeface="+mn-cs"/>
              </a:rPr>
              <a:t>:</a:t>
            </a:r>
            <a:r>
              <a:rPr lang="en-US" altLang="en-US" sz="2800" b="1" dirty="0">
                <a:solidFill>
                  <a:srgbClr val="FFC000"/>
                </a:solidFill>
                <a:cs typeface="+mn-cs"/>
              </a:rPr>
              <a:t> 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cs typeface="+mn-cs"/>
              </a:rPr>
              <a:t>PAST SIMPLE with </a:t>
            </a:r>
            <a:r>
              <a:rPr lang="en-US" altLang="en-US" sz="2800" b="1" dirty="0">
                <a:solidFill>
                  <a:srgbClr val="FF0000"/>
                </a:solidFill>
                <a:highlight>
                  <a:srgbClr val="FFFF00"/>
                </a:highlight>
                <a:cs typeface="+mn-cs"/>
              </a:rPr>
              <a:t>WISH</a:t>
            </a:r>
            <a:endParaRPr lang="en-US" altLang="en-US" sz="4000" b="1" dirty="0">
              <a:solidFill>
                <a:srgbClr val="FF0000"/>
              </a:solidFill>
              <a:highlight>
                <a:srgbClr val="FFFF00"/>
              </a:highligh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 animBg="1"/>
      <p:bldP spid="9224" grpId="0"/>
      <p:bldP spid="9225" grpId="0"/>
      <p:bldP spid="9227" grpId="0"/>
      <p:bldP spid="9229" grpId="0"/>
      <p:bldP spid="92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>
            <a:extLst>
              <a:ext uri="{FF2B5EF4-FFF2-40B4-BE49-F238E27FC236}">
                <a16:creationId xmlns:a16="http://schemas.microsoft.com/office/drawing/2014/main" id="{AAD75F6C-DEAE-4F9D-9D41-353990329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38200"/>
            <a:ext cx="4876800" cy="36009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You </a:t>
            </a:r>
            <a:r>
              <a:rPr lang="en-US" altLang="en-US" sz="2400" dirty="0">
                <a:solidFill>
                  <a:srgbClr val="FFFFFF"/>
                </a:solidFill>
                <a:highlight>
                  <a:srgbClr val="FF00FF"/>
                </a:highlight>
                <a:cs typeface="+mn-cs"/>
              </a:rPr>
              <a:t>don’t have 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a computer.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You </a:t>
            </a:r>
            <a:r>
              <a:rPr lang="en-US" altLang="en-US" sz="2400" dirty="0">
                <a:solidFill>
                  <a:srgbClr val="FFFFFF"/>
                </a:solidFill>
                <a:highlight>
                  <a:srgbClr val="FF00FF"/>
                </a:highlight>
                <a:cs typeface="+mn-cs"/>
              </a:rPr>
              <a:t>live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 very far from school.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You </a:t>
            </a:r>
            <a:r>
              <a:rPr lang="en-US" altLang="en-US" sz="2400" dirty="0">
                <a:solidFill>
                  <a:srgbClr val="FFFFFF"/>
                </a:solidFill>
                <a:highlight>
                  <a:srgbClr val="FF00FF"/>
                </a:highlight>
                <a:cs typeface="+mn-cs"/>
              </a:rPr>
              <a:t>don’t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 have a sister.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You </a:t>
            </a:r>
            <a:r>
              <a:rPr lang="en-US" altLang="en-US" sz="2400" dirty="0">
                <a:solidFill>
                  <a:srgbClr val="FFFFFF"/>
                </a:solidFill>
                <a:highlight>
                  <a:srgbClr val="FF00FF"/>
                </a:highlight>
                <a:cs typeface="+mn-cs"/>
              </a:rPr>
              <a:t>draw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 very badly.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You </a:t>
            </a:r>
            <a:r>
              <a:rPr lang="en-US" altLang="en-US" sz="2400" dirty="0">
                <a:solidFill>
                  <a:srgbClr val="FFFFFF"/>
                </a:solidFill>
                <a:highlight>
                  <a:srgbClr val="FF00FF"/>
                </a:highlight>
                <a:cs typeface="+mn-cs"/>
              </a:rPr>
              <a:t>don’t have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 your friend’s number.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You </a:t>
            </a:r>
            <a:r>
              <a:rPr lang="en-US" altLang="en-US" sz="2400" dirty="0">
                <a:solidFill>
                  <a:srgbClr val="FFFFFF"/>
                </a:solidFill>
                <a:highlight>
                  <a:srgbClr val="FF00FF"/>
                </a:highlight>
                <a:cs typeface="+mn-cs"/>
              </a:rPr>
              <a:t>don’t know 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many friends.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B82CD9A7-92F9-4DAA-9C8F-2B1176EC5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838200"/>
            <a:ext cx="3657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FF00"/>
                </a:solidFill>
                <a:cs typeface="+mn-cs"/>
              </a:rPr>
              <a:t>I wish I </a:t>
            </a:r>
            <a:r>
              <a:rPr lang="en-US" altLang="en-US" sz="2400" b="1" u="sng" dirty="0">
                <a:solidFill>
                  <a:srgbClr val="FF0000"/>
                </a:solidFill>
                <a:cs typeface="+mn-cs"/>
              </a:rPr>
              <a:t>had</a:t>
            </a:r>
            <a:r>
              <a:rPr lang="en-US" altLang="en-US" sz="2400" b="1" dirty="0">
                <a:solidFill>
                  <a:srgbClr val="FFFF00"/>
                </a:solidFill>
                <a:cs typeface="+mn-cs"/>
              </a:rPr>
              <a:t> a computer.</a:t>
            </a: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DAF059ED-7464-4BCE-8A23-9230A4432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371600"/>
            <a:ext cx="4648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FF00"/>
                </a:solidFill>
                <a:cs typeface="+mn-cs"/>
              </a:rPr>
              <a:t>I wish I </a:t>
            </a:r>
            <a:r>
              <a:rPr lang="en-US" altLang="en-US" sz="2400" b="1" u="sng" dirty="0">
                <a:solidFill>
                  <a:srgbClr val="FFFF00"/>
                </a:solidFill>
                <a:cs typeface="+mn-cs"/>
              </a:rPr>
              <a:t>live</a:t>
            </a:r>
            <a:r>
              <a:rPr lang="en-US" altLang="en-US" sz="2400" b="1" u="sng" dirty="0">
                <a:solidFill>
                  <a:srgbClr val="FF0000"/>
                </a:solidFill>
                <a:cs typeface="+mn-cs"/>
              </a:rPr>
              <a:t>d</a:t>
            </a:r>
            <a:r>
              <a:rPr lang="en-US" altLang="en-US" sz="2400" b="1" dirty="0">
                <a:solidFill>
                  <a:srgbClr val="FFFF00"/>
                </a:solidFill>
                <a:cs typeface="+mn-cs"/>
              </a:rPr>
              <a:t> close to school.</a:t>
            </a:r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04228EE1-ACB9-4135-8644-8C0123E66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925638"/>
            <a:ext cx="3581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FF00"/>
                </a:solidFill>
                <a:cs typeface="+mn-cs"/>
              </a:rPr>
              <a:t>I wish I </a:t>
            </a:r>
            <a:r>
              <a:rPr lang="en-US" altLang="en-US" sz="2400" b="1" u="sng" dirty="0">
                <a:solidFill>
                  <a:srgbClr val="FF0000"/>
                </a:solidFill>
                <a:cs typeface="+mn-cs"/>
              </a:rPr>
              <a:t>had</a:t>
            </a:r>
            <a:r>
              <a:rPr lang="en-US" altLang="en-US" sz="2400" b="1" dirty="0">
                <a:solidFill>
                  <a:srgbClr val="FFFF00"/>
                </a:solidFill>
                <a:cs typeface="+mn-cs"/>
              </a:rPr>
              <a:t> a sister.</a:t>
            </a:r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0470FF66-D94E-4B41-A1F2-A9D1EBBF4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438400"/>
            <a:ext cx="3581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FF00"/>
                </a:solidFill>
                <a:cs typeface="+mn-cs"/>
              </a:rPr>
              <a:t>I wish I </a:t>
            </a:r>
            <a:r>
              <a:rPr lang="en-US" altLang="en-US" sz="2400" b="1" u="sng" dirty="0">
                <a:solidFill>
                  <a:srgbClr val="FF0000"/>
                </a:solidFill>
                <a:cs typeface="+mn-cs"/>
              </a:rPr>
              <a:t>drew</a:t>
            </a:r>
            <a:r>
              <a:rPr lang="en-US" altLang="en-US" sz="2400" b="1" dirty="0">
                <a:solidFill>
                  <a:srgbClr val="FFFF00"/>
                </a:solidFill>
                <a:cs typeface="+mn-cs"/>
              </a:rPr>
              <a:t> well.</a:t>
            </a:r>
          </a:p>
        </p:txBody>
      </p:sp>
      <p:sp>
        <p:nvSpPr>
          <p:cNvPr id="10250" name="Text Box 10">
            <a:extLst>
              <a:ext uri="{FF2B5EF4-FFF2-40B4-BE49-F238E27FC236}">
                <a16:creationId xmlns:a16="http://schemas.microsoft.com/office/drawing/2014/main" id="{C1B74C16-0C30-476A-BD6A-1D6948A90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971800"/>
            <a:ext cx="4343400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FF00"/>
                </a:solidFill>
                <a:cs typeface="+mn-cs"/>
              </a:rPr>
              <a:t>I wish I </a:t>
            </a:r>
            <a:r>
              <a:rPr lang="en-US" altLang="en-US" sz="2400" b="1" u="sng" dirty="0">
                <a:solidFill>
                  <a:srgbClr val="FF0000"/>
                </a:solidFill>
                <a:cs typeface="+mn-cs"/>
              </a:rPr>
              <a:t>had</a:t>
            </a:r>
            <a:r>
              <a:rPr lang="en-US" altLang="en-US" sz="2400" b="1" dirty="0">
                <a:solidFill>
                  <a:srgbClr val="FFFF00"/>
                </a:solidFill>
                <a:cs typeface="+mn-cs"/>
              </a:rPr>
              <a:t> my friend’s phone number.</a:t>
            </a:r>
          </a:p>
        </p:txBody>
      </p:sp>
      <p:sp>
        <p:nvSpPr>
          <p:cNvPr id="10251" name="Text Box 11">
            <a:extLst>
              <a:ext uri="{FF2B5EF4-FFF2-40B4-BE49-F238E27FC236}">
                <a16:creationId xmlns:a16="http://schemas.microsoft.com/office/drawing/2014/main" id="{E52072E1-45F5-4E97-B610-541DB464B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962400"/>
            <a:ext cx="4343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FF00"/>
                </a:solidFill>
                <a:cs typeface="+mn-cs"/>
              </a:rPr>
              <a:t>I wish I </a:t>
            </a:r>
            <a:r>
              <a:rPr lang="en-US" altLang="en-US" sz="2400" b="1" u="sng" dirty="0">
                <a:solidFill>
                  <a:srgbClr val="FF0000"/>
                </a:solidFill>
                <a:cs typeface="+mn-cs"/>
              </a:rPr>
              <a:t>knew</a:t>
            </a:r>
            <a:r>
              <a:rPr lang="en-US" altLang="en-US" sz="2400" b="1" dirty="0">
                <a:solidFill>
                  <a:srgbClr val="FFFF00"/>
                </a:solidFill>
                <a:cs typeface="+mn-cs"/>
              </a:rPr>
              <a:t> many friends.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7D1D8F-C77E-47A6-A63C-13E2FDF257A4}"/>
              </a:ext>
            </a:extLst>
          </p:cNvPr>
          <p:cNvSpPr txBox="1"/>
          <p:nvPr/>
        </p:nvSpPr>
        <p:spPr>
          <a:xfrm>
            <a:off x="990600" y="200804"/>
            <a:ext cx="6553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u="sng" dirty="0">
                <a:solidFill>
                  <a:srgbClr val="FF0000"/>
                </a:solidFill>
                <a:highlight>
                  <a:srgbClr val="00FF00"/>
                </a:highlight>
                <a:cs typeface="+mn-cs"/>
              </a:rPr>
              <a:t>Task 3 </a:t>
            </a:r>
            <a:r>
              <a:rPr lang="en-US" altLang="en-US" sz="2800" b="1" dirty="0">
                <a:solidFill>
                  <a:srgbClr val="FF0000"/>
                </a:solidFill>
                <a:highlight>
                  <a:srgbClr val="FFFF00"/>
                </a:highlight>
                <a:cs typeface="+mn-cs"/>
              </a:rPr>
              <a:t>: Practice Past Simple Tense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  <p:bldP spid="10248" grpId="0"/>
      <p:bldP spid="10249" grpId="0"/>
      <p:bldP spid="10250" grpId="0"/>
      <p:bldP spid="102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035CC01-ADC6-4DCA-A9F5-7B4FDB26F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124200"/>
            <a:ext cx="5562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66"/>
                </a:solidFill>
                <a:latin typeface="Impact" pitchFamily="34" charset="0"/>
                <a:cs typeface="+mn-cs"/>
              </a:rPr>
              <a:t>What have you learnt?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DFBF34B-1556-4532-928C-864F16E74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4565" y="952667"/>
            <a:ext cx="3015343" cy="914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ysDash"/>
            <a:miter lim="800000"/>
            <a:headEnd/>
            <a:tailEnd/>
          </a:ln>
          <a:effectLst/>
        </p:spPr>
        <p:txBody>
          <a:bodyPr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FF0000"/>
                </a:solidFill>
                <a:highlight>
                  <a:srgbClr val="FFFF00"/>
                </a:highlight>
                <a:latin typeface="Times New Roman"/>
                <a:cs typeface="+mn-cs"/>
              </a:rPr>
              <a:t>Homework: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9FE8BCE-86F1-4484-8EE8-B8DF3EDA4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628900"/>
            <a:ext cx="8610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57175" indent="-257175" defTabSz="6858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2700" b="1" i="1" dirty="0">
              <a:solidFill>
                <a:srgbClr val="FFFFFF"/>
              </a:solidFill>
              <a:latin typeface="Times New Roman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F83B74-5719-400E-B8C5-7320F8275E3F}"/>
              </a:ext>
            </a:extLst>
          </p:cNvPr>
          <p:cNvSpPr txBox="1"/>
          <p:nvPr/>
        </p:nvSpPr>
        <p:spPr>
          <a:xfrm>
            <a:off x="76200" y="2971800"/>
            <a:ext cx="8839200" cy="33239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2800" b="1" i="1" dirty="0">
                <a:solidFill>
                  <a:schemeClr val="accent5">
                    <a:lumMod val="50000"/>
                  </a:schemeClr>
                </a:solidFill>
              </a:rPr>
              <a:t>Write 5 sentences to tell about what you did last weekend.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2800" b="1" i="1" dirty="0">
                <a:solidFill>
                  <a:schemeClr val="accent5">
                    <a:lumMod val="50000"/>
                  </a:schemeClr>
                </a:solidFill>
              </a:rPr>
              <a:t>Write 3 things you  wish you </a:t>
            </a:r>
            <a:r>
              <a:rPr lang="en-US" altLang="en-US" sz="2800" b="1" i="1" dirty="0">
                <a:solidFill>
                  <a:srgbClr val="FF0000"/>
                </a:solidFill>
              </a:rPr>
              <a:t>had/were </a:t>
            </a:r>
            <a:r>
              <a:rPr lang="en-US" altLang="en-US" sz="2800" b="1" i="1" dirty="0">
                <a:solidFill>
                  <a:schemeClr val="accent5">
                    <a:lumMod val="50000"/>
                  </a:schemeClr>
                </a:solidFill>
              </a:rPr>
              <a:t>at present.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2800" b="1" i="1" dirty="0">
                <a:solidFill>
                  <a:schemeClr val="accent5">
                    <a:lumMod val="50000"/>
                  </a:schemeClr>
                </a:solidFill>
              </a:rPr>
              <a:t>Try to </a:t>
            </a:r>
            <a:r>
              <a:rPr lang="en-US" altLang="en-US" sz="2800" b="1" i="1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find out </a:t>
            </a:r>
            <a:r>
              <a:rPr lang="en-US" altLang="en-US" sz="2800" b="1" i="1" dirty="0">
                <a:solidFill>
                  <a:schemeClr val="accent5">
                    <a:lumMod val="50000"/>
                  </a:schemeClr>
                </a:solidFill>
              </a:rPr>
              <a:t>at least </a:t>
            </a:r>
            <a:r>
              <a:rPr lang="en-US" altLang="en-US" sz="2800" b="1" i="1" dirty="0">
                <a:solidFill>
                  <a:srgbClr val="FF0000"/>
                </a:solidFill>
              </a:rPr>
              <a:t>5 traditional clothes </a:t>
            </a:r>
            <a:r>
              <a:rPr lang="en-US" altLang="en-US" sz="2800" b="1" i="1" dirty="0">
                <a:solidFill>
                  <a:schemeClr val="accent5">
                    <a:lumMod val="50000"/>
                  </a:schemeClr>
                </a:solidFill>
              </a:rPr>
              <a:t>of other countries in the world.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2800" b="1" i="1" dirty="0">
                <a:solidFill>
                  <a:schemeClr val="accent5">
                    <a:lumMod val="50000"/>
                  </a:schemeClr>
                </a:solidFill>
              </a:rPr>
              <a:t>Prepare for Unit 2: </a:t>
            </a:r>
            <a:r>
              <a:rPr lang="en-US" altLang="en-US" sz="2800" b="1" i="1" dirty="0">
                <a:solidFill>
                  <a:schemeClr val="accent5">
                    <a:lumMod val="50000"/>
                  </a:schemeClr>
                </a:solidFill>
                <a:highlight>
                  <a:srgbClr val="00FFFF"/>
                </a:highlight>
              </a:rPr>
              <a:t>Listen and Read (p.13)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035CC01-ADC6-4DCA-A9F5-7B4FDB26F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025" y="3162300"/>
            <a:ext cx="5562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66"/>
                </a:solidFill>
                <a:latin typeface="Impact" pitchFamily="34" charset="0"/>
                <a:cs typeface="+mn-cs"/>
              </a:rPr>
              <a:t>Goodbye !!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EF4019A8-8ADE-47D2-B0E7-0765CA0B4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738" y="1400175"/>
            <a:ext cx="6618287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i="1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Thank</a:t>
            </a:r>
            <a:r>
              <a:rPr lang="vi-VN" sz="4050" b="1" i="1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 you</a:t>
            </a:r>
            <a:r>
              <a:rPr lang="en-US" sz="4050" b="1" i="1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 </a:t>
            </a:r>
            <a:endParaRPr lang="vi-VN" sz="4050" b="1" i="1" dirty="0">
              <a:solidFill>
                <a:srgbClr val="FF0000"/>
              </a:solidFill>
              <a:latin typeface="SerpentineDBol" pitchFamily="34" charset="0"/>
              <a:cs typeface="Arial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i="1" dirty="0">
                <a:solidFill>
                  <a:srgbClr val="FF0000"/>
                </a:solidFill>
                <a:latin typeface="Segoe Print" pitchFamily="2" charset="0"/>
                <a:cs typeface="Arial" charset="0"/>
              </a:rPr>
              <a:t>for coming to our class !</a:t>
            </a:r>
          </a:p>
        </p:txBody>
      </p:sp>
      <p:pic>
        <p:nvPicPr>
          <p:cNvPr id="26628" name="Picture 4" descr="teacher_kids_waving">
            <a:extLst>
              <a:ext uri="{FF2B5EF4-FFF2-40B4-BE49-F238E27FC236}">
                <a16:creationId xmlns:a16="http://schemas.microsoft.com/office/drawing/2014/main" id="{3CFD6BE4-559B-4A17-892C-8A8F183D9F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2857500"/>
            <a:ext cx="34099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occata (Paul Mauriat).mp3">
            <a:hlinkClick r:id="" action="ppaction://media"/>
            <a:extLst>
              <a:ext uri="{FF2B5EF4-FFF2-40B4-BE49-F238E27FC236}">
                <a16:creationId xmlns:a16="http://schemas.microsoft.com/office/drawing/2014/main" id="{758DD45D-A0ED-48C1-8C76-977921E57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42560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5082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8653EED0-46FC-4A1A-A219-F3738C736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7814" y="145627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b="1" dirty="0">
                <a:solidFill>
                  <a:srgbClr val="0000CC"/>
                </a:solidFill>
                <a:highlight>
                  <a:srgbClr val="00FF00"/>
                </a:highlight>
              </a:rPr>
              <a:t>FURTHER EXERCISE WITH WISH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F6BA991F-AFA8-485F-A840-2CD97A997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565275"/>
            <a:ext cx="8763000" cy="54864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2800" b="1" dirty="0"/>
              <a:t>1. We don’t live in that house.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 sz="2800" b="1" dirty="0"/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2800" b="1" dirty="0"/>
              <a:t>2. They never visit us.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 sz="2000" b="1" dirty="0"/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2800" b="1" dirty="0"/>
              <a:t>3. She is often late for school.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 sz="2800" b="1" dirty="0"/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2800" b="1" dirty="0"/>
              <a:t>4. I can’t go to the museum with you now.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 sz="2800" b="1" dirty="0"/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2800" b="1" dirty="0"/>
              <a:t>5. He doesn’t like eating chicken.</a:t>
            </a:r>
          </a:p>
        </p:txBody>
      </p:sp>
      <p:sp>
        <p:nvSpPr>
          <p:cNvPr id="80900" name="Text Box 4">
            <a:extLst>
              <a:ext uri="{FF2B5EF4-FFF2-40B4-BE49-F238E27FC236}">
                <a16:creationId xmlns:a16="http://schemas.microsoft.com/office/drawing/2014/main" id="{E3F7638A-CA2E-49B8-B04D-30BB5A913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2020888"/>
            <a:ext cx="800100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</a:rPr>
              <a:t>I wish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</a:rPr>
              <a:t>…………………………………………..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80901" name="Text Box 5">
            <a:extLst>
              <a:ext uri="{FF2B5EF4-FFF2-40B4-BE49-F238E27FC236}">
                <a16:creationId xmlns:a16="http://schemas.microsoft.com/office/drawing/2014/main" id="{74800734-E187-4EFC-A4B9-265DE8B33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2967038"/>
            <a:ext cx="77724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</a:rPr>
              <a:t>I wish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</a:rPr>
              <a:t> …………………………………………..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80902" name="Text Box 6">
            <a:extLst>
              <a:ext uri="{FF2B5EF4-FFF2-40B4-BE49-F238E27FC236}">
                <a16:creationId xmlns:a16="http://schemas.microsoft.com/office/drawing/2014/main" id="{1E73D6D6-4144-4CFD-A0CD-9777E684E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8" y="4071938"/>
            <a:ext cx="829786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</a:rPr>
              <a:t>I wish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</a:rPr>
              <a:t> …………………………………………..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80903" name="Text Box 7">
            <a:extLst>
              <a:ext uri="{FF2B5EF4-FFF2-40B4-BE49-F238E27FC236}">
                <a16:creationId xmlns:a16="http://schemas.microsoft.com/office/drawing/2014/main" id="{9B369FE1-84EB-412F-A6DE-CFC0392E3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5038725"/>
            <a:ext cx="83820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</a:rPr>
              <a:t>I wish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</a:rPr>
              <a:t> …………………………………………..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80904" name="Text Box 8">
            <a:extLst>
              <a:ext uri="{FF2B5EF4-FFF2-40B4-BE49-F238E27FC236}">
                <a16:creationId xmlns:a16="http://schemas.microsoft.com/office/drawing/2014/main" id="{B996C128-BF88-4BFD-8B73-F8048A2A2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6105525"/>
            <a:ext cx="75438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</a:rPr>
              <a:t>I wish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</a:rPr>
              <a:t> …………………………………………..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E98629A-9C07-4F0C-A7D9-981D0688F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20328"/>
            <a:ext cx="8229600" cy="838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kern="0" dirty="0">
                <a:solidFill>
                  <a:srgbClr val="7030A0"/>
                </a:solidFill>
                <a:highlight>
                  <a:srgbClr val="FFFF00"/>
                </a:highlight>
              </a:rPr>
              <a:t>Write sentences beginning “ I wish”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ottom2-FAF9CD">
            <a:extLst>
              <a:ext uri="{FF2B5EF4-FFF2-40B4-BE49-F238E27FC236}">
                <a16:creationId xmlns:a16="http://schemas.microsoft.com/office/drawing/2014/main" id="{C761C575-6160-40B7-BEA3-B06E60F8C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914400"/>
            <a:ext cx="9144001" cy="675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3E9BD9F4-E8E8-4512-9BD6-190296B99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81000"/>
            <a:ext cx="88392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 sz="4000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H" pitchFamily="34" charset="0"/>
              <a:cs typeface="+mn-cs"/>
            </a:endParaRPr>
          </a:p>
        </p:txBody>
      </p:sp>
      <p:sp>
        <p:nvSpPr>
          <p:cNvPr id="11268" name="WordArt 10">
            <a:extLst>
              <a:ext uri="{FF2B5EF4-FFF2-40B4-BE49-F238E27FC236}">
                <a16:creationId xmlns:a16="http://schemas.microsoft.com/office/drawing/2014/main" id="{4C2E001F-A19B-4687-BC59-23A9B318D6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8239125" cy="12954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8065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UNIT1: A VISIT FROM A PEN PAL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FEA4A8-D2C9-460D-A960-32F7B0C08002}"/>
              </a:ext>
            </a:extLst>
          </p:cNvPr>
          <p:cNvSpPr txBox="1"/>
          <p:nvPr/>
        </p:nvSpPr>
        <p:spPr>
          <a:xfrm>
            <a:off x="533401" y="1859340"/>
            <a:ext cx="8382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i="1" u="sng" dirty="0">
                <a:ln w="0"/>
                <a:solidFill>
                  <a:srgbClr val="FF0000"/>
                </a:solidFill>
                <a:highlight>
                  <a:srgbClr val="FFFF00"/>
                </a:highlight>
              </a:rPr>
              <a:t>Lesson 5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: </a:t>
            </a:r>
            <a:r>
              <a:rPr lang="en-US" sz="4800" b="1" dirty="0">
                <a:ln w="0"/>
                <a:solidFill>
                  <a:srgbClr val="FF0000"/>
                </a:solidFill>
                <a:highlight>
                  <a:srgbClr val="FFFF00"/>
                </a:highlight>
              </a:rPr>
              <a:t>Language Focus</a:t>
            </a:r>
          </a:p>
          <a:p>
            <a:pPr algn="ctr" eaLnBrk="1" hangingPunct="1">
              <a:defRPr/>
            </a:pP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(P.11-12)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8653EED0-46FC-4A1A-A219-F3738C736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7814" y="145627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b="1" dirty="0">
                <a:solidFill>
                  <a:srgbClr val="0000CC"/>
                </a:solidFill>
                <a:highlight>
                  <a:srgbClr val="00FF00"/>
                </a:highlight>
              </a:rPr>
              <a:t>FURTHER EXERCISE WITH WISH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F6BA991F-AFA8-485F-A840-2CD97A997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565275"/>
            <a:ext cx="8763000" cy="54864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2800" b="1" dirty="0"/>
              <a:t>1. We don’t live in that house.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 sz="2800" b="1" dirty="0"/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2800" b="1" dirty="0"/>
              <a:t>2. They never visit us.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 sz="2000" b="1" dirty="0"/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2800" b="1" dirty="0"/>
              <a:t>3. She is often late for school.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 sz="2800" b="1" dirty="0"/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2800" b="1" dirty="0"/>
              <a:t>4. I can’t go to the museum with you now.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 sz="2800" b="1" dirty="0"/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2800" b="1" dirty="0"/>
              <a:t>5. He doesn’t like eating chicken.</a:t>
            </a:r>
          </a:p>
        </p:txBody>
      </p:sp>
      <p:sp>
        <p:nvSpPr>
          <p:cNvPr id="80900" name="Text Box 4">
            <a:extLst>
              <a:ext uri="{FF2B5EF4-FFF2-40B4-BE49-F238E27FC236}">
                <a16:creationId xmlns:a16="http://schemas.microsoft.com/office/drawing/2014/main" id="{E3F7638A-CA2E-49B8-B04D-30BB5A913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2020888"/>
            <a:ext cx="800100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</a:rPr>
              <a:t>I wish </a:t>
            </a:r>
            <a:r>
              <a:rPr lang="en-US" altLang="en-US" sz="2800" b="1" dirty="0">
                <a:solidFill>
                  <a:srgbClr val="FF0000"/>
                </a:solidFill>
              </a:rPr>
              <a:t>we lived in that house.</a:t>
            </a:r>
          </a:p>
        </p:txBody>
      </p:sp>
      <p:sp>
        <p:nvSpPr>
          <p:cNvPr id="80901" name="Text Box 5">
            <a:extLst>
              <a:ext uri="{FF2B5EF4-FFF2-40B4-BE49-F238E27FC236}">
                <a16:creationId xmlns:a16="http://schemas.microsoft.com/office/drawing/2014/main" id="{74800734-E187-4EFC-A4B9-265DE8B33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2967038"/>
            <a:ext cx="77724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</a:rPr>
              <a:t>I wish </a:t>
            </a:r>
            <a:r>
              <a:rPr lang="en-US" altLang="en-US" sz="2800" b="1" dirty="0">
                <a:solidFill>
                  <a:srgbClr val="FF0000"/>
                </a:solidFill>
              </a:rPr>
              <a:t>they (sometimes) visited us.</a:t>
            </a:r>
          </a:p>
        </p:txBody>
      </p:sp>
      <p:sp>
        <p:nvSpPr>
          <p:cNvPr id="80902" name="Text Box 6">
            <a:extLst>
              <a:ext uri="{FF2B5EF4-FFF2-40B4-BE49-F238E27FC236}">
                <a16:creationId xmlns:a16="http://schemas.microsoft.com/office/drawing/2014/main" id="{1E73D6D6-4144-4CFD-A0CD-9777E684E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8" y="4071938"/>
            <a:ext cx="693420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</a:rPr>
              <a:t>I wish </a:t>
            </a:r>
            <a:r>
              <a:rPr lang="en-US" altLang="en-US" sz="2800" b="1" dirty="0">
                <a:solidFill>
                  <a:srgbClr val="FF0000"/>
                </a:solidFill>
              </a:rPr>
              <a:t>she weren’t late for school.</a:t>
            </a:r>
          </a:p>
        </p:txBody>
      </p:sp>
      <p:sp>
        <p:nvSpPr>
          <p:cNvPr id="80903" name="Text Box 7">
            <a:extLst>
              <a:ext uri="{FF2B5EF4-FFF2-40B4-BE49-F238E27FC236}">
                <a16:creationId xmlns:a16="http://schemas.microsoft.com/office/drawing/2014/main" id="{9B369FE1-84EB-412F-A6DE-CFC0392E3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5038725"/>
            <a:ext cx="83820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</a:rPr>
              <a:t>I wish </a:t>
            </a:r>
            <a:r>
              <a:rPr lang="en-US" altLang="en-US" sz="2800" b="1" dirty="0">
                <a:solidFill>
                  <a:srgbClr val="FF0000"/>
                </a:solidFill>
              </a:rPr>
              <a:t>I could go to the museum with you now.</a:t>
            </a:r>
          </a:p>
        </p:txBody>
      </p:sp>
      <p:sp>
        <p:nvSpPr>
          <p:cNvPr id="80904" name="Text Box 8">
            <a:extLst>
              <a:ext uri="{FF2B5EF4-FFF2-40B4-BE49-F238E27FC236}">
                <a16:creationId xmlns:a16="http://schemas.microsoft.com/office/drawing/2014/main" id="{B996C128-BF88-4BFD-8B73-F8048A2A2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6105525"/>
            <a:ext cx="75438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</a:rPr>
              <a:t>I wish </a:t>
            </a:r>
            <a:r>
              <a:rPr lang="en-US" altLang="en-US" sz="2800" b="1" dirty="0">
                <a:solidFill>
                  <a:srgbClr val="FF0000"/>
                </a:solidFill>
              </a:rPr>
              <a:t>he liked eating chicken.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E98629A-9C07-4F0C-A7D9-981D0688F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20328"/>
            <a:ext cx="8229600" cy="838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kern="0" dirty="0">
                <a:solidFill>
                  <a:srgbClr val="7030A0"/>
                </a:solidFill>
                <a:highlight>
                  <a:srgbClr val="FFFF00"/>
                </a:highlight>
              </a:rPr>
              <a:t>Write sentences beginning “ I wish”</a:t>
            </a:r>
          </a:p>
        </p:txBody>
      </p:sp>
    </p:spTree>
    <p:extLst>
      <p:ext uri="{BB962C8B-B14F-4D97-AF65-F5344CB8AC3E}">
        <p14:creationId xmlns:p14="http://schemas.microsoft.com/office/powerpoint/2010/main" val="15637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uiExpand="1" build="p"/>
      <p:bldP spid="80900" grpId="0"/>
      <p:bldP spid="80901" grpId="0"/>
      <p:bldP spid="80902" grpId="0"/>
      <p:bldP spid="80903" grpId="0"/>
      <p:bldP spid="809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>
            <a:extLst>
              <a:ext uri="{FF2B5EF4-FFF2-40B4-BE49-F238E27FC236}">
                <a16:creationId xmlns:a16="http://schemas.microsoft.com/office/drawing/2014/main" id="{011B711F-3E15-4DEF-BBDF-940230ABA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27200"/>
            <a:ext cx="8229600" cy="6096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Lesson 3: </a:t>
            </a:r>
            <a:r>
              <a:rPr lang="en-US" sz="2800" b="1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</a:rPr>
              <a:t>Language Focus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(P11,12)</a:t>
            </a: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798910EF-CE9E-44AA-9C40-0DC7F408F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00622"/>
            <a:ext cx="548640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800" b="1" dirty="0">
                <a:solidFill>
                  <a:srgbClr val="0000CC"/>
                </a:solidFill>
                <a:highlight>
                  <a:srgbClr val="FF9900"/>
                </a:highlight>
                <a:latin typeface="Times New Roman" panose="02020603050405020304" pitchFamily="18" charset="0"/>
              </a:rPr>
              <a:t>REVISION</a:t>
            </a: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0F703897-71B4-4625-8914-11E3CA2AA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109913"/>
            <a:ext cx="49530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b="1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Past Simple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513E9DDE-66FB-4D86-B734-6FFBE1E0C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3851275"/>
            <a:ext cx="519112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II. Past Simple with </a:t>
            </a:r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WISH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B79308-E3BD-4B22-A364-73B15F2B3BAA}"/>
              </a:ext>
            </a:extLst>
          </p:cNvPr>
          <p:cNvSpPr txBox="1"/>
          <p:nvPr/>
        </p:nvSpPr>
        <p:spPr>
          <a:xfrm>
            <a:off x="712788" y="769938"/>
            <a:ext cx="7732712" cy="70643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A VISIT FROM A PEN PAL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4E8BAB-4DC1-43CE-B95F-AE751376F4D1}"/>
              </a:ext>
            </a:extLst>
          </p:cNvPr>
          <p:cNvSpPr txBox="1"/>
          <p:nvPr/>
        </p:nvSpPr>
        <p:spPr>
          <a:xfrm>
            <a:off x="-247650" y="-3713"/>
            <a:ext cx="18669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Unit 1: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08844300-6C44-4C79-B682-1FD92FEB7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435475"/>
            <a:ext cx="7772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III. Exercise for </a:t>
            </a:r>
            <a:r>
              <a:rPr lang="en-US" altLang="en-US" b="1" u="sng">
                <a:solidFill>
                  <a:srgbClr val="0000CC"/>
                </a:solidFill>
                <a:latin typeface="Times New Roman" panose="02020603050405020304" pitchFamily="18" charset="0"/>
              </a:rPr>
              <a:t>Past Simple </a:t>
            </a: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b="1" u="sng">
                <a:solidFill>
                  <a:srgbClr val="0000CC"/>
                </a:solidFill>
                <a:latin typeface="Times New Roman" panose="02020603050405020304" pitchFamily="18" charset="0"/>
              </a:rPr>
              <a:t>Past</a:t>
            </a: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             </a:t>
            </a:r>
            <a:r>
              <a:rPr lang="en-US" altLang="en-US" b="1" u="sng">
                <a:solidFill>
                  <a:srgbClr val="0000CC"/>
                </a:solidFill>
                <a:latin typeface="Times New Roman" panose="02020603050405020304" pitchFamily="18" charset="0"/>
              </a:rPr>
              <a:t>Simple with WISH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597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9F2AAF01-14AE-4B54-BA32-E134DA0E2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699" y="278893"/>
            <a:ext cx="4495802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400" b="1" dirty="0">
                <a:solidFill>
                  <a:srgbClr val="FFFF00"/>
                </a:solidFill>
                <a:highlight>
                  <a:srgbClr val="0000FF"/>
                </a:highlight>
                <a:cs typeface="+mn-cs"/>
              </a:rPr>
              <a:t>WARM UP 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1C16D461-D911-4A97-B11E-7A1C0EBE9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85888"/>
            <a:ext cx="822960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rgbClr val="00FF00"/>
                </a:solidFill>
                <a:cs typeface="+mn-cs"/>
              </a:rPr>
              <a:t>Give the </a:t>
            </a:r>
            <a:r>
              <a:rPr lang="en-US" altLang="en-US" sz="2800" dirty="0">
                <a:solidFill>
                  <a:srgbClr val="C00000"/>
                </a:solidFill>
                <a:highlight>
                  <a:srgbClr val="FFFF00"/>
                </a:highlight>
                <a:cs typeface="+mn-cs"/>
              </a:rPr>
              <a:t>past simple</a:t>
            </a:r>
            <a:r>
              <a:rPr lang="en-US" altLang="en-US" sz="2800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altLang="en-US" sz="2800" dirty="0">
                <a:solidFill>
                  <a:srgbClr val="00FF00"/>
                </a:solidFill>
                <a:cs typeface="+mn-cs"/>
              </a:rPr>
              <a:t>form of these verbs: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C9034B87-F010-478F-8198-3E2AC2935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65325"/>
            <a:ext cx="1981200" cy="451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sz="2000" b="1" dirty="0">
                <a:solidFill>
                  <a:srgbClr val="002060"/>
                </a:solidFill>
                <a:cs typeface="+mn-cs"/>
              </a:rPr>
              <a:t>See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sz="2000" b="1" dirty="0">
                <a:solidFill>
                  <a:srgbClr val="002060"/>
                </a:solidFill>
                <a:cs typeface="+mn-cs"/>
              </a:rPr>
              <a:t>Buy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sz="2000" b="1" dirty="0">
                <a:solidFill>
                  <a:srgbClr val="002060"/>
                </a:solidFill>
                <a:cs typeface="+mn-cs"/>
              </a:rPr>
              <a:t>Make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sz="2000" b="1" dirty="0">
                <a:solidFill>
                  <a:srgbClr val="002060"/>
                </a:solidFill>
                <a:cs typeface="+mn-cs"/>
              </a:rPr>
              <a:t>Hang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sz="2000" b="1" dirty="0">
                <a:solidFill>
                  <a:srgbClr val="002060"/>
                </a:solidFill>
                <a:cs typeface="+mn-cs"/>
              </a:rPr>
              <a:t>Go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sz="2000" b="1" dirty="0">
                <a:solidFill>
                  <a:srgbClr val="002060"/>
                </a:solidFill>
                <a:cs typeface="+mn-cs"/>
              </a:rPr>
              <a:t>Paint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sz="2000" b="1" dirty="0">
                <a:solidFill>
                  <a:srgbClr val="002060"/>
                </a:solidFill>
                <a:cs typeface="+mn-cs"/>
              </a:rPr>
              <a:t>Have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sz="2000" b="1" dirty="0">
                <a:solidFill>
                  <a:srgbClr val="002060"/>
                </a:solidFill>
                <a:cs typeface="+mn-cs"/>
              </a:rPr>
              <a:t>Draw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sz="2000" b="1" dirty="0">
                <a:solidFill>
                  <a:srgbClr val="002060"/>
                </a:solidFill>
                <a:cs typeface="+mn-cs"/>
              </a:rPr>
              <a:t>Know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sz="2000" b="1" dirty="0">
                <a:solidFill>
                  <a:srgbClr val="002060"/>
                </a:solidFill>
                <a:cs typeface="+mn-cs"/>
              </a:rPr>
              <a:t>Live</a:t>
            </a:r>
          </a:p>
        </p:txBody>
      </p:sp>
      <p:sp>
        <p:nvSpPr>
          <p:cNvPr id="4103" name="Line 7">
            <a:extLst>
              <a:ext uri="{FF2B5EF4-FFF2-40B4-BE49-F238E27FC236}">
                <a16:creationId xmlns:a16="http://schemas.microsoft.com/office/drawing/2014/main" id="{3B5B3148-3400-4BA4-8087-0DB5399B33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174875"/>
            <a:ext cx="19050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104" name="Line 8">
            <a:extLst>
              <a:ext uri="{FF2B5EF4-FFF2-40B4-BE49-F238E27FC236}">
                <a16:creationId xmlns:a16="http://schemas.microsoft.com/office/drawing/2014/main" id="{874C511B-9C0D-46B4-AE65-0BE570C5F3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667000"/>
            <a:ext cx="19050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105" name="Line 9">
            <a:extLst>
              <a:ext uri="{FF2B5EF4-FFF2-40B4-BE49-F238E27FC236}">
                <a16:creationId xmlns:a16="http://schemas.microsoft.com/office/drawing/2014/main" id="{F5759681-86F0-43ED-8A04-0057E532A7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124200"/>
            <a:ext cx="19050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106" name="Line 10">
            <a:extLst>
              <a:ext uri="{FF2B5EF4-FFF2-40B4-BE49-F238E27FC236}">
                <a16:creationId xmlns:a16="http://schemas.microsoft.com/office/drawing/2014/main" id="{6A864A42-6719-43D0-B2AF-6314277D71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581400"/>
            <a:ext cx="19050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107" name="Line 11">
            <a:extLst>
              <a:ext uri="{FF2B5EF4-FFF2-40B4-BE49-F238E27FC236}">
                <a16:creationId xmlns:a16="http://schemas.microsoft.com/office/drawing/2014/main" id="{9AC09BF1-5C9B-45DE-A0EE-BC0671B92C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4038600"/>
            <a:ext cx="19050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108" name="Line 12">
            <a:extLst>
              <a:ext uri="{FF2B5EF4-FFF2-40B4-BE49-F238E27FC236}">
                <a16:creationId xmlns:a16="http://schemas.microsoft.com/office/drawing/2014/main" id="{D87F0ED8-7A23-42A8-9CBC-543A87CDA2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4495800"/>
            <a:ext cx="19050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109" name="Line 13">
            <a:extLst>
              <a:ext uri="{FF2B5EF4-FFF2-40B4-BE49-F238E27FC236}">
                <a16:creationId xmlns:a16="http://schemas.microsoft.com/office/drawing/2014/main" id="{11390A57-A680-4CD2-BB60-808F50375F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4953000"/>
            <a:ext cx="19050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110" name="Line 14">
            <a:extLst>
              <a:ext uri="{FF2B5EF4-FFF2-40B4-BE49-F238E27FC236}">
                <a16:creationId xmlns:a16="http://schemas.microsoft.com/office/drawing/2014/main" id="{FACAD2C3-858F-40DE-8B02-F40E72E069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5410200"/>
            <a:ext cx="19050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111" name="Line 15">
            <a:extLst>
              <a:ext uri="{FF2B5EF4-FFF2-40B4-BE49-F238E27FC236}">
                <a16:creationId xmlns:a16="http://schemas.microsoft.com/office/drawing/2014/main" id="{4C48FF66-4539-4B3B-B75B-3F6E96B522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5867400"/>
            <a:ext cx="19050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112" name="Line 16">
            <a:extLst>
              <a:ext uri="{FF2B5EF4-FFF2-40B4-BE49-F238E27FC236}">
                <a16:creationId xmlns:a16="http://schemas.microsoft.com/office/drawing/2014/main" id="{A7F7AD39-0F7F-4EA1-B562-1AB0BE54CB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6324600"/>
            <a:ext cx="19050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113" name="Text Box 17">
            <a:extLst>
              <a:ext uri="{FF2B5EF4-FFF2-40B4-BE49-F238E27FC236}">
                <a16:creationId xmlns:a16="http://schemas.microsoft.com/office/drawing/2014/main" id="{FC49CF0D-6822-47F2-BF2E-9FAC7EAB9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995488"/>
            <a:ext cx="28194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>
                <a:solidFill>
                  <a:srgbClr val="FFFF00"/>
                </a:solidFill>
                <a:cs typeface="+mn-cs"/>
              </a:rPr>
              <a:t>saw      </a:t>
            </a:r>
          </a:p>
        </p:txBody>
      </p:sp>
      <p:sp>
        <p:nvSpPr>
          <p:cNvPr id="4114" name="Text Box 18">
            <a:extLst>
              <a:ext uri="{FF2B5EF4-FFF2-40B4-BE49-F238E27FC236}">
                <a16:creationId xmlns:a16="http://schemas.microsoft.com/office/drawing/2014/main" id="{B7B4DE8E-CFB9-47E6-B685-A111CD1A8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422525"/>
            <a:ext cx="28194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>
                <a:solidFill>
                  <a:srgbClr val="FFFF00"/>
                </a:solidFill>
                <a:cs typeface="+mn-cs"/>
              </a:rPr>
              <a:t>bought</a:t>
            </a:r>
          </a:p>
        </p:txBody>
      </p:sp>
      <p:sp>
        <p:nvSpPr>
          <p:cNvPr id="4115" name="Text Box 19">
            <a:extLst>
              <a:ext uri="{FF2B5EF4-FFF2-40B4-BE49-F238E27FC236}">
                <a16:creationId xmlns:a16="http://schemas.microsoft.com/office/drawing/2014/main" id="{7BE30FB4-2696-49ED-97A2-C2992A2F2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879725"/>
            <a:ext cx="28194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>
                <a:solidFill>
                  <a:srgbClr val="FFFF00"/>
                </a:solidFill>
                <a:cs typeface="+mn-cs"/>
              </a:rPr>
              <a:t>made</a:t>
            </a:r>
          </a:p>
        </p:txBody>
      </p:sp>
      <p:sp>
        <p:nvSpPr>
          <p:cNvPr id="4117" name="Text Box 21">
            <a:extLst>
              <a:ext uri="{FF2B5EF4-FFF2-40B4-BE49-F238E27FC236}">
                <a16:creationId xmlns:a16="http://schemas.microsoft.com/office/drawing/2014/main" id="{9DF6A84C-E75B-4381-85C6-060C1C1A6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28194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>
                <a:solidFill>
                  <a:srgbClr val="FFFF00"/>
                </a:solidFill>
                <a:cs typeface="+mn-cs"/>
              </a:rPr>
              <a:t>hung</a:t>
            </a:r>
          </a:p>
        </p:txBody>
      </p:sp>
      <p:sp>
        <p:nvSpPr>
          <p:cNvPr id="4118" name="Text Box 22">
            <a:extLst>
              <a:ext uri="{FF2B5EF4-FFF2-40B4-BE49-F238E27FC236}">
                <a16:creationId xmlns:a16="http://schemas.microsoft.com/office/drawing/2014/main" id="{3D0C16E4-E1E5-42E1-B91B-4E3CD232F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749675"/>
            <a:ext cx="28194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>
                <a:solidFill>
                  <a:srgbClr val="FFFF00"/>
                </a:solidFill>
                <a:cs typeface="+mn-cs"/>
              </a:rPr>
              <a:t>went</a:t>
            </a:r>
          </a:p>
        </p:txBody>
      </p:sp>
      <p:sp>
        <p:nvSpPr>
          <p:cNvPr id="4120" name="Text Box 24">
            <a:extLst>
              <a:ext uri="{FF2B5EF4-FFF2-40B4-BE49-F238E27FC236}">
                <a16:creationId xmlns:a16="http://schemas.microsoft.com/office/drawing/2014/main" id="{F5372882-FEE8-49B0-B836-FA89CB26D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2225" y="4251325"/>
            <a:ext cx="28194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rgbClr val="FFFF00"/>
                </a:solidFill>
                <a:cs typeface="+mn-cs"/>
              </a:rPr>
              <a:t>paint</a:t>
            </a:r>
            <a:r>
              <a:rPr lang="en-US" altLang="en-US" sz="2000" b="1" dirty="0">
                <a:solidFill>
                  <a:srgbClr val="FF0000"/>
                </a:solidFill>
                <a:cs typeface="+mn-cs"/>
              </a:rPr>
              <a:t>ed</a:t>
            </a:r>
          </a:p>
        </p:txBody>
      </p:sp>
      <p:sp>
        <p:nvSpPr>
          <p:cNvPr id="4121" name="Text Box 25">
            <a:extLst>
              <a:ext uri="{FF2B5EF4-FFF2-40B4-BE49-F238E27FC236}">
                <a16:creationId xmlns:a16="http://schemas.microsoft.com/office/drawing/2014/main" id="{9A051AEF-AAF4-4160-8632-DB9EDF3D6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708525"/>
            <a:ext cx="28194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>
                <a:solidFill>
                  <a:srgbClr val="FFFF00"/>
                </a:solidFill>
                <a:cs typeface="+mn-cs"/>
              </a:rPr>
              <a:t>had</a:t>
            </a:r>
          </a:p>
        </p:txBody>
      </p:sp>
      <p:sp>
        <p:nvSpPr>
          <p:cNvPr id="4122" name="Text Box 26">
            <a:extLst>
              <a:ext uri="{FF2B5EF4-FFF2-40B4-BE49-F238E27FC236}">
                <a16:creationId xmlns:a16="http://schemas.microsoft.com/office/drawing/2014/main" id="{5B4A4061-46E9-47C6-A2D8-D3BA02CB4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153025"/>
            <a:ext cx="28194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>
                <a:solidFill>
                  <a:srgbClr val="FFFF00"/>
                </a:solidFill>
                <a:cs typeface="+mn-cs"/>
              </a:rPr>
              <a:t>drew</a:t>
            </a:r>
          </a:p>
        </p:txBody>
      </p:sp>
      <p:sp>
        <p:nvSpPr>
          <p:cNvPr id="4123" name="Text Box 27">
            <a:extLst>
              <a:ext uri="{FF2B5EF4-FFF2-40B4-BE49-F238E27FC236}">
                <a16:creationId xmlns:a16="http://schemas.microsoft.com/office/drawing/2014/main" id="{ACC775DF-3310-4E84-9126-D09E675FC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622925"/>
            <a:ext cx="28194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>
                <a:solidFill>
                  <a:srgbClr val="FFFF00"/>
                </a:solidFill>
                <a:cs typeface="+mn-cs"/>
              </a:rPr>
              <a:t>knew</a:t>
            </a:r>
          </a:p>
        </p:txBody>
      </p:sp>
      <p:sp>
        <p:nvSpPr>
          <p:cNvPr id="4124" name="Text Box 28">
            <a:extLst>
              <a:ext uri="{FF2B5EF4-FFF2-40B4-BE49-F238E27FC236}">
                <a16:creationId xmlns:a16="http://schemas.microsoft.com/office/drawing/2014/main" id="{81644B95-D128-4C1C-9DDF-3FB8EF902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080125"/>
            <a:ext cx="28194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rgbClr val="FFFF00"/>
                </a:solidFill>
                <a:cs typeface="+mn-cs"/>
              </a:rPr>
              <a:t>live</a:t>
            </a:r>
            <a:r>
              <a:rPr lang="en-US" altLang="en-US" sz="2000" b="1" dirty="0">
                <a:solidFill>
                  <a:srgbClr val="FF0000"/>
                </a:solidFill>
                <a:cs typeface="+mn-cs"/>
              </a:rPr>
              <a:t>d</a:t>
            </a: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5D49EFE9-C429-405E-8CC3-2CD9B519B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1450"/>
            <a:ext cx="2438400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400" b="1" u="sng" dirty="0">
                <a:solidFill>
                  <a:srgbClr val="002060"/>
                </a:solidFill>
                <a:cs typeface="+mn-cs"/>
              </a:rPr>
              <a:t>I. Past Simple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13" grpId="0"/>
      <p:bldP spid="4114" grpId="0"/>
      <p:bldP spid="4115" grpId="0"/>
      <p:bldP spid="4117" grpId="0"/>
      <p:bldP spid="4118" grpId="0"/>
      <p:bldP spid="4120" grpId="0"/>
      <p:bldP spid="4121" grpId="0"/>
      <p:bldP spid="4122" grpId="0"/>
      <p:bldP spid="4123" grpId="0"/>
      <p:bldP spid="41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>
            <a:extLst>
              <a:ext uri="{FF2B5EF4-FFF2-40B4-BE49-F238E27FC236}">
                <a16:creationId xmlns:a16="http://schemas.microsoft.com/office/drawing/2014/main" id="{0182B98D-07F2-443A-94EF-73FE602EB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6877"/>
            <a:ext cx="86487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u="sng" dirty="0">
                <a:solidFill>
                  <a:srgbClr val="FFC000"/>
                </a:solidFill>
                <a:cs typeface="+mn-cs"/>
              </a:rPr>
              <a:t>REVISION</a:t>
            </a:r>
            <a:r>
              <a:rPr lang="en-US" altLang="en-US" sz="2800" b="1" dirty="0">
                <a:solidFill>
                  <a:srgbClr val="FFC000"/>
                </a:solidFill>
                <a:cs typeface="+mn-cs"/>
              </a:rPr>
              <a:t>: 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cs typeface="+mn-cs"/>
              </a:rPr>
              <a:t>PAST SIMPLE TENSE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  <a:highlight>
                <a:srgbClr val="FFFF00"/>
              </a:highlight>
              <a:cs typeface="+mn-cs"/>
            </a:endParaRP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CE17DBF0-C0A2-4273-858C-C8C2CFA22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90600"/>
            <a:ext cx="800100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 u="sng" dirty="0">
                <a:solidFill>
                  <a:srgbClr val="00FF00"/>
                </a:solidFill>
                <a:cs typeface="+mn-cs"/>
              </a:rPr>
              <a:t>I. Read the following dialogue then answer 3 questions :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36322949-D96F-4BA8-ADB4-66D07446F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8153400" cy="21097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S1: What </a:t>
            </a:r>
            <a:r>
              <a:rPr lang="en-US" altLang="en-US" sz="2400" dirty="0">
                <a:solidFill>
                  <a:srgbClr val="FF0000"/>
                </a:solidFill>
                <a:highlight>
                  <a:srgbClr val="FFFF00"/>
                </a:highlight>
                <a:cs typeface="+mn-cs"/>
              </a:rPr>
              <a:t>did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 Ba do on the weekend?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S2: He </a:t>
            </a:r>
            <a:r>
              <a:rPr lang="en-US" altLang="en-US" sz="2400" dirty="0">
                <a:solidFill>
                  <a:srgbClr val="FF0000"/>
                </a:solidFill>
                <a:highlight>
                  <a:srgbClr val="FFFF00"/>
                </a:highlight>
                <a:cs typeface="+mn-cs"/>
              </a:rPr>
              <a:t>went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 to see a movie called “ Ghosts and Monsters”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S1:When </a:t>
            </a:r>
            <a:r>
              <a:rPr lang="en-US" altLang="en-US" sz="2400" dirty="0">
                <a:solidFill>
                  <a:srgbClr val="FF0000"/>
                </a:solidFill>
                <a:highlight>
                  <a:srgbClr val="FFFF00"/>
                </a:highlight>
                <a:cs typeface="+mn-cs"/>
              </a:rPr>
              <a:t>did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 he see it?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S2: He </a:t>
            </a:r>
            <a:r>
              <a:rPr lang="en-US" altLang="en-US" sz="2400" dirty="0">
                <a:solidFill>
                  <a:srgbClr val="FF0000"/>
                </a:solidFill>
                <a:highlight>
                  <a:srgbClr val="FFFF00"/>
                </a:highlight>
                <a:cs typeface="+mn-cs"/>
              </a:rPr>
              <a:t>saw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 it on Saturday afternoon at 2 o’clock.</a:t>
            </a: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29167DD5-3C9C-482D-AC65-B70AF93CC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581400"/>
            <a:ext cx="8001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B0F0"/>
                </a:solidFill>
                <a:cs typeface="+mn-cs"/>
              </a:rPr>
              <a:t>1. What is the </a:t>
            </a:r>
            <a:r>
              <a:rPr lang="en-US" altLang="en-US" sz="2400" b="1" dirty="0">
                <a:solidFill>
                  <a:srgbClr val="00B0F0"/>
                </a:solidFill>
                <a:highlight>
                  <a:srgbClr val="FFFF00"/>
                </a:highlight>
                <a:cs typeface="+mn-cs"/>
              </a:rPr>
              <a:t>tense</a:t>
            </a:r>
            <a:r>
              <a:rPr lang="en-US" altLang="en-US" sz="2400" b="1" dirty="0">
                <a:solidFill>
                  <a:srgbClr val="00B0F0"/>
                </a:solidFill>
                <a:cs typeface="+mn-cs"/>
              </a:rPr>
              <a:t> of the verbs in the conversation?</a:t>
            </a:r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id="{2D300399-2A4D-47C6-930B-62CAB46B4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3" y="3962400"/>
            <a:ext cx="8001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C000"/>
                </a:solidFill>
                <a:cs typeface="+mn-cs"/>
                <a:sym typeface="Wingdings" panose="05000000000000000000" pitchFamily="2" charset="2"/>
              </a:rPr>
              <a:t> </a:t>
            </a:r>
            <a:r>
              <a:rPr lang="en-US" altLang="en-US" sz="2400" b="1" dirty="0">
                <a:solidFill>
                  <a:srgbClr val="FFC000"/>
                </a:solidFill>
                <a:cs typeface="+mn-cs"/>
              </a:rPr>
              <a:t>The past simple tense</a:t>
            </a:r>
            <a:r>
              <a:rPr lang="en-US" altLang="en-US" sz="2400" b="1" dirty="0">
                <a:solidFill>
                  <a:srgbClr val="00FF00"/>
                </a:solidFill>
                <a:cs typeface="+mn-cs"/>
              </a:rPr>
              <a:t>.</a:t>
            </a: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A5821DFB-FCA1-435A-A0D2-348EEB0BC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367213"/>
            <a:ext cx="8001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B0F0"/>
                </a:solidFill>
                <a:cs typeface="+mn-cs"/>
              </a:rPr>
              <a:t>2. What is the </a:t>
            </a:r>
            <a:r>
              <a:rPr lang="en-US" altLang="en-US" sz="2400" b="1" dirty="0">
                <a:solidFill>
                  <a:srgbClr val="00B0F0"/>
                </a:solidFill>
                <a:highlight>
                  <a:srgbClr val="FFFF00"/>
                </a:highlight>
                <a:cs typeface="+mn-cs"/>
              </a:rPr>
              <a:t>form of the verb </a:t>
            </a:r>
            <a:r>
              <a:rPr lang="en-US" altLang="en-US" sz="2400" b="1" dirty="0">
                <a:solidFill>
                  <a:srgbClr val="00B0F0"/>
                </a:solidFill>
                <a:cs typeface="+mn-cs"/>
              </a:rPr>
              <a:t>in Past simple tense?</a:t>
            </a:r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id="{35755EB6-2CEE-4793-AE9F-77C7752D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12326"/>
            <a:ext cx="3124200" cy="46196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3300"/>
                </a:solidFill>
                <a:cs typeface="+mn-cs"/>
                <a:sym typeface="Wingdings" panose="05000000000000000000" pitchFamily="2" charset="2"/>
              </a:rPr>
              <a:t> </a:t>
            </a:r>
            <a:r>
              <a:rPr lang="en-US" altLang="en-US" sz="2400" b="1" dirty="0">
                <a:solidFill>
                  <a:srgbClr val="FF3300"/>
                </a:solidFill>
                <a:cs typeface="+mn-cs"/>
              </a:rPr>
              <a:t> </a:t>
            </a:r>
            <a:r>
              <a:rPr lang="en-US" altLang="en-US" sz="2400" b="1" dirty="0">
                <a:solidFill>
                  <a:srgbClr val="99FF99"/>
                </a:solidFill>
                <a:cs typeface="+mn-cs"/>
              </a:rPr>
              <a:t>S + V- </a:t>
            </a:r>
            <a:r>
              <a:rPr lang="en-US" altLang="en-US" sz="2400" b="1" dirty="0">
                <a:solidFill>
                  <a:srgbClr val="FF3300"/>
                </a:solidFill>
                <a:cs typeface="+mn-cs"/>
              </a:rPr>
              <a:t>ed / V2</a:t>
            </a:r>
          </a:p>
        </p:txBody>
      </p:sp>
      <p:sp>
        <p:nvSpPr>
          <p:cNvPr id="5135" name="Text Box 15">
            <a:extLst>
              <a:ext uri="{FF2B5EF4-FFF2-40B4-BE49-F238E27FC236}">
                <a16:creationId xmlns:a16="http://schemas.microsoft.com/office/drawing/2014/main" id="{E84731DC-815C-412A-B0DE-1A97EC71B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486400"/>
            <a:ext cx="8001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B0F0"/>
                </a:solidFill>
                <a:cs typeface="+mn-cs"/>
              </a:rPr>
              <a:t>3. What do we use it for?</a:t>
            </a:r>
          </a:p>
        </p:txBody>
      </p:sp>
      <p:sp>
        <p:nvSpPr>
          <p:cNvPr id="5136" name="Text Box 16">
            <a:extLst>
              <a:ext uri="{FF2B5EF4-FFF2-40B4-BE49-F238E27FC236}">
                <a16:creationId xmlns:a16="http://schemas.microsoft.com/office/drawing/2014/main" id="{1A94000C-AA66-4BBD-B2B5-2F55E0FCC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19800"/>
            <a:ext cx="800100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i="1" dirty="0">
                <a:solidFill>
                  <a:srgbClr val="FFC000"/>
                </a:solidFill>
                <a:cs typeface="+mn-cs"/>
                <a:sym typeface="Wingdings" panose="05000000000000000000" pitchFamily="2" charset="2"/>
              </a:rPr>
              <a:t> </a:t>
            </a:r>
            <a:r>
              <a:rPr lang="en-US" altLang="en-US" sz="2400" b="1" i="1" dirty="0">
                <a:solidFill>
                  <a:srgbClr val="FFC000"/>
                </a:solidFill>
                <a:cs typeface="+mn-cs"/>
              </a:rPr>
              <a:t>Expressing the action </a:t>
            </a:r>
            <a:r>
              <a:rPr lang="en-US" altLang="en-US" sz="2400" u="sng" dirty="0">
                <a:solidFill>
                  <a:srgbClr val="FFFFFF"/>
                </a:solidFill>
              </a:rPr>
              <a:t>which </a:t>
            </a:r>
            <a:r>
              <a:rPr lang="en-US" altLang="en-US" sz="2400" u="sng" dirty="0">
                <a:solidFill>
                  <a:srgbClr val="FF0000"/>
                </a:solidFill>
                <a:highlight>
                  <a:srgbClr val="FFFF00"/>
                </a:highlight>
              </a:rPr>
              <a:t>happened</a:t>
            </a:r>
            <a:r>
              <a:rPr lang="en-US" altLang="en-US" sz="2400" u="sng" dirty="0">
                <a:solidFill>
                  <a:srgbClr val="FFFFFF"/>
                </a:solidFill>
              </a:rPr>
              <a:t>, </a:t>
            </a:r>
            <a:r>
              <a:rPr lang="en-US" altLang="en-US" sz="2400" u="sng" dirty="0">
                <a:solidFill>
                  <a:srgbClr val="FF0000"/>
                </a:solidFill>
                <a:highlight>
                  <a:srgbClr val="00FF00"/>
                </a:highlight>
              </a:rPr>
              <a:t>ended</a:t>
            </a:r>
            <a:r>
              <a:rPr lang="en-US" altLang="en-US" sz="2400" u="sng" dirty="0">
                <a:solidFill>
                  <a:srgbClr val="FFFFFF"/>
                </a:solidFill>
              </a:rPr>
              <a:t> at a </a:t>
            </a:r>
            <a:r>
              <a:rPr lang="en-US" altLang="en-US" sz="2400" u="sng" dirty="0">
                <a:solidFill>
                  <a:srgbClr val="FF0000"/>
                </a:solidFill>
                <a:highlight>
                  <a:srgbClr val="00FFFF"/>
                </a:highlight>
              </a:rPr>
              <a:t>definite time</a:t>
            </a:r>
            <a:r>
              <a:rPr lang="en-US" altLang="en-US" sz="2400" dirty="0">
                <a:solidFill>
                  <a:srgbClr val="FFFFFF"/>
                </a:solidFill>
              </a:rPr>
              <a:t> in the past.</a:t>
            </a:r>
            <a:endParaRPr lang="en-US" altLang="en-US" sz="2400" b="1" i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5139" name="Text Box 19">
            <a:extLst>
              <a:ext uri="{FF2B5EF4-FFF2-40B4-BE49-F238E27FC236}">
                <a16:creationId xmlns:a16="http://schemas.microsoft.com/office/drawing/2014/main" id="{7FC1D58D-028F-4A1B-B154-7027E1BA2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836221"/>
            <a:ext cx="67056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dirty="0" err="1">
                <a:solidFill>
                  <a:srgbClr val="C00000"/>
                </a:solidFill>
                <a:highlight>
                  <a:srgbClr val="FFFF00"/>
                </a:highlight>
                <a:cs typeface="+mn-cs"/>
              </a:rPr>
              <a:t>Đã</a:t>
            </a:r>
            <a:r>
              <a:rPr lang="en-US" altLang="en-US" sz="2000" dirty="0">
                <a:solidFill>
                  <a:srgbClr val="C00000"/>
                </a:solidFill>
                <a:highlight>
                  <a:srgbClr val="FFFF00"/>
                </a:highlight>
                <a:cs typeface="+mn-cs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highlight>
                  <a:srgbClr val="FFFF00"/>
                </a:highlight>
                <a:cs typeface="+mn-cs"/>
              </a:rPr>
              <a:t>xảy</a:t>
            </a:r>
            <a:r>
              <a:rPr lang="en-US" altLang="en-US" sz="2000" dirty="0">
                <a:solidFill>
                  <a:srgbClr val="C00000"/>
                </a:solidFill>
                <a:highlight>
                  <a:srgbClr val="FFFF00"/>
                </a:highlight>
                <a:cs typeface="+mn-cs"/>
              </a:rPr>
              <a:t> ra- </a:t>
            </a:r>
            <a:r>
              <a:rPr lang="en-US" altLang="en-US" sz="2000" dirty="0" err="1">
                <a:solidFill>
                  <a:srgbClr val="C00000"/>
                </a:solidFill>
                <a:highlight>
                  <a:srgbClr val="FFFF00"/>
                </a:highlight>
                <a:cs typeface="+mn-cs"/>
              </a:rPr>
              <a:t>Đã</a:t>
            </a:r>
            <a:r>
              <a:rPr lang="en-US" altLang="en-US" sz="2000" dirty="0">
                <a:solidFill>
                  <a:srgbClr val="C00000"/>
                </a:solidFill>
                <a:highlight>
                  <a:srgbClr val="FFFF00"/>
                </a:highlight>
                <a:cs typeface="+mn-cs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highlight>
                  <a:srgbClr val="FFFF00"/>
                </a:highlight>
                <a:cs typeface="+mn-cs"/>
              </a:rPr>
              <a:t>kết</a:t>
            </a:r>
            <a:r>
              <a:rPr lang="en-US" altLang="en-US" sz="2000" dirty="0">
                <a:solidFill>
                  <a:srgbClr val="C00000"/>
                </a:solidFill>
                <a:highlight>
                  <a:srgbClr val="FFFF00"/>
                </a:highlight>
                <a:cs typeface="+mn-cs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highlight>
                  <a:srgbClr val="FFFF00"/>
                </a:highlight>
                <a:cs typeface="+mn-cs"/>
              </a:rPr>
              <a:t>thúc</a:t>
            </a:r>
            <a:r>
              <a:rPr lang="en-US" altLang="en-US" sz="2000" dirty="0">
                <a:solidFill>
                  <a:srgbClr val="C00000"/>
                </a:solidFill>
                <a:highlight>
                  <a:srgbClr val="FFFF00"/>
                </a:highlight>
                <a:cs typeface="+mn-cs"/>
              </a:rPr>
              <a:t> – </a:t>
            </a:r>
            <a:r>
              <a:rPr lang="en-US" altLang="en-US" sz="2000" dirty="0" err="1">
                <a:solidFill>
                  <a:srgbClr val="C00000"/>
                </a:solidFill>
                <a:highlight>
                  <a:srgbClr val="FFFF00"/>
                </a:highlight>
                <a:cs typeface="+mn-cs"/>
              </a:rPr>
              <a:t>Có</a:t>
            </a:r>
            <a:r>
              <a:rPr lang="en-US" altLang="en-US" sz="2000" dirty="0">
                <a:solidFill>
                  <a:srgbClr val="C00000"/>
                </a:solidFill>
                <a:highlight>
                  <a:srgbClr val="FFFF00"/>
                </a:highlight>
                <a:cs typeface="+mn-cs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highlight>
                  <a:srgbClr val="FFFF00"/>
                </a:highlight>
                <a:cs typeface="+mn-cs"/>
              </a:rPr>
              <a:t>thời</a:t>
            </a:r>
            <a:r>
              <a:rPr lang="en-US" altLang="en-US" sz="2000" dirty="0">
                <a:solidFill>
                  <a:srgbClr val="C00000"/>
                </a:solidFill>
                <a:highlight>
                  <a:srgbClr val="FFFF00"/>
                </a:highlight>
                <a:cs typeface="+mn-cs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highlight>
                  <a:srgbClr val="FFFF00"/>
                </a:highlight>
                <a:cs typeface="+mn-cs"/>
              </a:rPr>
              <a:t>điểm</a:t>
            </a:r>
            <a:r>
              <a:rPr lang="en-US" altLang="en-US" sz="2000" dirty="0">
                <a:solidFill>
                  <a:srgbClr val="C00000"/>
                </a:solidFill>
                <a:highlight>
                  <a:srgbClr val="FFFF00"/>
                </a:highlight>
                <a:cs typeface="+mn-cs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highlight>
                  <a:srgbClr val="FFFF00"/>
                </a:highlight>
                <a:cs typeface="+mn-cs"/>
              </a:rPr>
              <a:t>xác</a:t>
            </a:r>
            <a:r>
              <a:rPr lang="en-US" altLang="en-US" sz="2000" dirty="0">
                <a:solidFill>
                  <a:srgbClr val="C00000"/>
                </a:solidFill>
                <a:highlight>
                  <a:srgbClr val="FFFF00"/>
                </a:highlight>
                <a:cs typeface="+mn-cs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highlight>
                  <a:srgbClr val="FFFF00"/>
                </a:highlight>
                <a:cs typeface="+mn-cs"/>
              </a:rPr>
              <a:t>định</a:t>
            </a:r>
            <a:r>
              <a:rPr lang="en-US" altLang="en-US" sz="2000" dirty="0">
                <a:solidFill>
                  <a:srgbClr val="C00000"/>
                </a:solidFill>
                <a:highlight>
                  <a:srgbClr val="FFFF00"/>
                </a:highlight>
                <a:cs typeface="+mn-cs"/>
              </a:rPr>
              <a:t> ở </a:t>
            </a:r>
            <a:r>
              <a:rPr lang="en-US" altLang="en-US" sz="2000" dirty="0" err="1">
                <a:solidFill>
                  <a:srgbClr val="C00000"/>
                </a:solidFill>
                <a:highlight>
                  <a:srgbClr val="FFFF00"/>
                </a:highlight>
                <a:cs typeface="+mn-cs"/>
              </a:rPr>
              <a:t>quá</a:t>
            </a:r>
            <a:r>
              <a:rPr lang="en-US" altLang="en-US" sz="2000" dirty="0">
                <a:solidFill>
                  <a:srgbClr val="C00000"/>
                </a:solidFill>
                <a:highlight>
                  <a:srgbClr val="FFFF00"/>
                </a:highlight>
                <a:cs typeface="+mn-cs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highlight>
                  <a:srgbClr val="FFFF00"/>
                </a:highlight>
                <a:cs typeface="+mn-cs"/>
              </a:rPr>
              <a:t>khứ</a:t>
            </a:r>
            <a:endParaRPr lang="en-US" altLang="en-US" sz="2000" dirty="0">
              <a:solidFill>
                <a:srgbClr val="C00000"/>
              </a:solidFill>
              <a:highlight>
                <a:srgbClr val="FFFF00"/>
              </a:highlight>
              <a:cs typeface="+mn-cs"/>
            </a:endParaRPr>
          </a:p>
        </p:txBody>
      </p:sp>
      <p:sp>
        <p:nvSpPr>
          <p:cNvPr id="5140" name="Line 20">
            <a:extLst>
              <a:ext uri="{FF2B5EF4-FFF2-40B4-BE49-F238E27FC236}">
                <a16:creationId xmlns:a16="http://schemas.microsoft.com/office/drawing/2014/main" id="{8CD3B4D8-10D3-4847-9A90-1F06E7A2DA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5562600"/>
            <a:ext cx="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-3.05556E-6 -0.0333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17916 -0.0673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338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0.00949 L 0.09583 -0.1222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8" grpId="0"/>
      <p:bldP spid="5128" grpId="1"/>
      <p:bldP spid="5130" grpId="0"/>
      <p:bldP spid="5130" grpId="1"/>
      <p:bldP spid="5131" grpId="0"/>
      <p:bldP spid="5131" grpId="1"/>
      <p:bldP spid="5132" grpId="0" animBg="1"/>
      <p:bldP spid="5132" grpId="1" animBg="1"/>
      <p:bldP spid="5135" grpId="0"/>
      <p:bldP spid="5135" grpId="1"/>
      <p:bldP spid="5136" grpId="0"/>
      <p:bldP spid="5136" grpId="1"/>
      <p:bldP spid="51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10">
            <a:extLst>
              <a:ext uri="{FF2B5EF4-FFF2-40B4-BE49-F238E27FC236}">
                <a16:creationId xmlns:a16="http://schemas.microsoft.com/office/drawing/2014/main" id="{2778A196-8F3A-4CA1-B5FD-808D3FEFE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444625"/>
            <a:ext cx="8001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FF00"/>
                </a:solidFill>
                <a:cs typeface="+mn-cs"/>
              </a:rPr>
              <a:t>The simple past tense.</a:t>
            </a:r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id="{2DD9BC09-90D1-493E-AD53-4F8CDF67F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2316163"/>
            <a:ext cx="2476500" cy="461962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3300"/>
                </a:solidFill>
                <a:cs typeface="+mn-cs"/>
              </a:rPr>
              <a:t> </a:t>
            </a:r>
            <a:r>
              <a:rPr lang="en-US" altLang="en-US" sz="2400" b="1" dirty="0">
                <a:solidFill>
                  <a:srgbClr val="99FF99"/>
                </a:solidFill>
                <a:cs typeface="+mn-cs"/>
              </a:rPr>
              <a:t>S + V- </a:t>
            </a:r>
            <a:r>
              <a:rPr lang="en-US" altLang="en-US" sz="2400" b="1" dirty="0">
                <a:solidFill>
                  <a:srgbClr val="FF3300"/>
                </a:solidFill>
                <a:cs typeface="+mn-cs"/>
              </a:rPr>
              <a:t>ed / </a:t>
            </a:r>
            <a:r>
              <a:rPr lang="en-US" altLang="en-US" sz="2400" b="1" dirty="0">
                <a:solidFill>
                  <a:srgbClr val="99FF99"/>
                </a:solidFill>
                <a:cs typeface="+mn-cs"/>
              </a:rPr>
              <a:t>V</a:t>
            </a:r>
            <a:r>
              <a:rPr lang="en-US" altLang="en-US" sz="2400" b="1" dirty="0">
                <a:solidFill>
                  <a:srgbClr val="FF9900"/>
                </a:solidFill>
                <a:cs typeface="+mn-cs"/>
              </a:rPr>
              <a:t>-</a:t>
            </a:r>
            <a:r>
              <a:rPr lang="en-US" altLang="en-US" sz="2400" b="1" dirty="0">
                <a:solidFill>
                  <a:srgbClr val="FF3300"/>
                </a:solidFill>
                <a:cs typeface="+mn-cs"/>
              </a:rPr>
              <a:t>2</a:t>
            </a:r>
          </a:p>
        </p:txBody>
      </p:sp>
      <p:sp>
        <p:nvSpPr>
          <p:cNvPr id="5136" name="Text Box 16">
            <a:extLst>
              <a:ext uri="{FF2B5EF4-FFF2-40B4-BE49-F238E27FC236}">
                <a16:creationId xmlns:a16="http://schemas.microsoft.com/office/drawing/2014/main" id="{E22B9D57-639B-47F8-85C9-11A41692A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3025775"/>
            <a:ext cx="653415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Expressing the action </a:t>
            </a:r>
            <a:r>
              <a:rPr lang="en-US" altLang="en-US" sz="2400" u="sng" dirty="0">
                <a:solidFill>
                  <a:srgbClr val="FFFFFF"/>
                </a:solidFill>
                <a:cs typeface="+mn-cs"/>
              </a:rPr>
              <a:t>which </a:t>
            </a:r>
            <a:r>
              <a:rPr lang="en-US" altLang="en-US" sz="2400" u="sng" dirty="0">
                <a:solidFill>
                  <a:srgbClr val="FF0000"/>
                </a:solidFill>
                <a:highlight>
                  <a:srgbClr val="FFFF00"/>
                </a:highlight>
                <a:cs typeface="+mn-cs"/>
              </a:rPr>
              <a:t>happened</a:t>
            </a:r>
            <a:r>
              <a:rPr lang="en-US" altLang="en-US" sz="2400" u="sng" dirty="0">
                <a:solidFill>
                  <a:srgbClr val="FFFFFF"/>
                </a:solidFill>
                <a:cs typeface="+mn-cs"/>
              </a:rPr>
              <a:t>, </a:t>
            </a:r>
            <a:r>
              <a:rPr lang="en-US" altLang="en-US" sz="2400" u="sng" dirty="0">
                <a:solidFill>
                  <a:srgbClr val="FF0000"/>
                </a:solidFill>
                <a:highlight>
                  <a:srgbClr val="00FF00"/>
                </a:highlight>
                <a:cs typeface="+mn-cs"/>
              </a:rPr>
              <a:t>ended</a:t>
            </a:r>
            <a:r>
              <a:rPr lang="en-US" altLang="en-US" sz="2400" u="sng" dirty="0">
                <a:solidFill>
                  <a:srgbClr val="FFFFFF"/>
                </a:solidFill>
                <a:cs typeface="+mn-cs"/>
              </a:rPr>
              <a:t> at a </a:t>
            </a:r>
            <a:r>
              <a:rPr lang="en-US" altLang="en-US" sz="2400" u="sng" dirty="0">
                <a:solidFill>
                  <a:srgbClr val="FF0000"/>
                </a:solidFill>
                <a:highlight>
                  <a:srgbClr val="00FFFF"/>
                </a:highlight>
                <a:cs typeface="+mn-cs"/>
              </a:rPr>
              <a:t>definite time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 in the past.</a:t>
            </a:r>
          </a:p>
        </p:txBody>
      </p:sp>
      <p:sp>
        <p:nvSpPr>
          <p:cNvPr id="5137" name="Text Box 17">
            <a:extLst>
              <a:ext uri="{FF2B5EF4-FFF2-40B4-BE49-F238E27FC236}">
                <a16:creationId xmlns:a16="http://schemas.microsoft.com/office/drawing/2014/main" id="{3F6D4BC0-AB88-4DEC-B9A0-62373DF25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22987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FF00"/>
                </a:solidFill>
                <a:cs typeface="+mn-cs"/>
              </a:rPr>
              <a:t>The form</a:t>
            </a:r>
          </a:p>
        </p:txBody>
      </p:sp>
      <p:sp>
        <p:nvSpPr>
          <p:cNvPr id="5138" name="Text Box 18">
            <a:extLst>
              <a:ext uri="{FF2B5EF4-FFF2-40B4-BE49-F238E27FC236}">
                <a16:creationId xmlns:a16="http://schemas.microsoft.com/office/drawing/2014/main" id="{C3CDF991-1246-4C8A-9D44-FCD965F2F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959100"/>
            <a:ext cx="1828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FF00"/>
                </a:solidFill>
                <a:cs typeface="+mn-cs"/>
              </a:rPr>
              <a:t>Usage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A8049EAA-3387-4ABC-97BB-65BCEB7CA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6877"/>
            <a:ext cx="86487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u="sng" dirty="0">
                <a:solidFill>
                  <a:srgbClr val="FFC000"/>
                </a:solidFill>
                <a:cs typeface="+mn-cs"/>
              </a:rPr>
              <a:t>REVISION</a:t>
            </a:r>
            <a:r>
              <a:rPr lang="en-US" altLang="en-US" sz="2800" b="1" dirty="0">
                <a:solidFill>
                  <a:srgbClr val="FFC000"/>
                </a:solidFill>
                <a:cs typeface="+mn-cs"/>
              </a:rPr>
              <a:t>: 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cs typeface="+mn-cs"/>
              </a:rPr>
              <a:t>PAST SIMPLE TENSE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  <a:highlight>
                <a:srgbClr val="FFFF00"/>
              </a:highlight>
              <a:cs typeface="+mn-cs"/>
            </a:endParaRP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08561992-7A43-4342-9305-EE76D27B2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013" y="4083050"/>
            <a:ext cx="6675437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Telling story.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>
            <a:extLst>
              <a:ext uri="{FF2B5EF4-FFF2-40B4-BE49-F238E27FC236}">
                <a16:creationId xmlns:a16="http://schemas.microsoft.com/office/drawing/2014/main" id="{0BC69DB2-D49C-4AA0-BA24-7CC69EF7C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30" y="0"/>
            <a:ext cx="88392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i="1" u="sng" dirty="0">
                <a:solidFill>
                  <a:srgbClr val="FF0000"/>
                </a:solidFill>
                <a:highlight>
                  <a:srgbClr val="FFFF00"/>
                </a:highlight>
                <a:cs typeface="+mn-cs"/>
              </a:rPr>
              <a:t>Task 1:</a:t>
            </a:r>
            <a:r>
              <a:rPr lang="en-US" altLang="en-US" sz="3200" i="1" u="sng" dirty="0">
                <a:solidFill>
                  <a:srgbClr val="FF0000"/>
                </a:solidFill>
                <a:highlight>
                  <a:srgbClr val="FFFF00"/>
                </a:highlight>
                <a:cs typeface="+mn-cs"/>
              </a:rPr>
              <a:t> </a:t>
            </a:r>
            <a:r>
              <a:rPr lang="en-US" altLang="en-US" sz="3200" b="1" dirty="0">
                <a:solidFill>
                  <a:srgbClr val="FFC000"/>
                </a:solidFill>
                <a:highlight>
                  <a:srgbClr val="FF0000"/>
                </a:highlight>
                <a:cs typeface="+mn-cs"/>
              </a:rPr>
              <a:t>Practice Past Simple Tense</a:t>
            </a:r>
            <a:endParaRPr lang="en-US" altLang="en-US" sz="4400" b="1" dirty="0">
              <a:solidFill>
                <a:srgbClr val="FFC000"/>
              </a:solidFill>
              <a:highlight>
                <a:srgbClr val="FF0000"/>
              </a:highlight>
              <a:cs typeface="+mn-cs"/>
            </a:endParaRP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874BD30F-9542-4474-9DBD-2D2300DBA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2" y="786373"/>
            <a:ext cx="82296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rgbClr val="002060"/>
                </a:solidFill>
                <a:highlight>
                  <a:srgbClr val="FFFF00"/>
                </a:highlight>
                <a:cs typeface="+mn-cs"/>
              </a:rPr>
              <a:t>Ask and answer about what each person did on the weekend</a:t>
            </a:r>
            <a:r>
              <a:rPr lang="en-US" altLang="en-US" sz="2000" b="1" dirty="0">
                <a:solidFill>
                  <a:srgbClr val="002060"/>
                </a:solidFill>
                <a:cs typeface="+mn-cs"/>
              </a:rPr>
              <a:t>. </a:t>
            </a:r>
          </a:p>
        </p:txBody>
      </p:sp>
      <p:graphicFrame>
        <p:nvGraphicFramePr>
          <p:cNvPr id="6193" name="Group 49">
            <a:extLst>
              <a:ext uri="{FF2B5EF4-FFF2-40B4-BE49-F238E27FC236}">
                <a16:creationId xmlns:a16="http://schemas.microsoft.com/office/drawing/2014/main" id="{2E85B1A6-EF8F-4B6A-949A-87127974DA79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891219505"/>
              </p:ext>
            </p:extLst>
          </p:nvPr>
        </p:nvGraphicFramePr>
        <p:xfrm>
          <a:off x="304800" y="1600200"/>
          <a:ext cx="8763000" cy="2835275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7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Activities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Day / time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5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Ba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2.Nga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Lan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Nam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Hoa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Movie- </a:t>
                      </a:r>
                      <a:r>
                        <a:rPr kumimoji="0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Ghosts and Monsters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Concert – Hanoi singers.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Camp – Y&amp;Y (Youth and Young Pioneer Associations)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Soccer match-Dong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Thap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v.s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 The Cong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Play – </a:t>
                      </a:r>
                      <a:r>
                        <a:rPr kumimoji="0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Much Ado About Nothing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Saturday/2pm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Saturday/8pm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All weekend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Sunday/4pm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Sunday/7pm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94" name="Text Box 50">
            <a:extLst>
              <a:ext uri="{FF2B5EF4-FFF2-40B4-BE49-F238E27FC236}">
                <a16:creationId xmlns:a16="http://schemas.microsoft.com/office/drawing/2014/main" id="{9ADEC7A6-9A29-4547-8822-CDE990E3E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95813"/>
            <a:ext cx="8153400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S1: What did </a:t>
            </a:r>
            <a:r>
              <a:rPr lang="en-US" altLang="en-US" sz="2400" u="sng" dirty="0">
                <a:solidFill>
                  <a:srgbClr val="9900CC"/>
                </a:solidFill>
                <a:highlight>
                  <a:srgbClr val="FFFF00"/>
                </a:highlight>
                <a:cs typeface="+mn-cs"/>
              </a:rPr>
              <a:t>……...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 do on the weekend?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S2: He went to see a </a:t>
            </a:r>
            <a:r>
              <a:rPr lang="en-US" altLang="en-US" sz="2400" dirty="0">
                <a:solidFill>
                  <a:srgbClr val="9900CC"/>
                </a:solidFill>
                <a:highlight>
                  <a:srgbClr val="FFFF00"/>
                </a:highlight>
                <a:cs typeface="+mn-cs"/>
              </a:rPr>
              <a:t>…………………………………………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”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S1:When did he see it?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S2: He saw it on </a:t>
            </a:r>
            <a:r>
              <a:rPr lang="en-US" altLang="en-US" sz="2400" dirty="0">
                <a:solidFill>
                  <a:srgbClr val="9900CC"/>
                </a:solidFill>
                <a:highlight>
                  <a:srgbClr val="FFFF00"/>
                </a:highlight>
                <a:cs typeface="+mn-cs"/>
              </a:rPr>
              <a:t>………………………….. 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o’clock.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AC03C48E-681A-4BF9-8C76-C3B4120A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5907" y="103507"/>
            <a:ext cx="22860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rgbClr val="FF0000"/>
                </a:solidFill>
                <a:highlight>
                  <a:srgbClr val="00FFFF"/>
                </a:highlight>
                <a:cs typeface="+mn-cs"/>
              </a:rPr>
              <a:t>Exercise 1 (p.11)</a:t>
            </a:r>
            <a:r>
              <a:rPr lang="en-US" altLang="en-US" sz="2000" b="1" dirty="0">
                <a:solidFill>
                  <a:srgbClr val="FFFFFF"/>
                </a:solidFill>
                <a:highlight>
                  <a:srgbClr val="00FFFF"/>
                </a:highlight>
                <a:cs typeface="+mn-cs"/>
              </a:rPr>
              <a:t>.</a:t>
            </a:r>
            <a:r>
              <a:rPr lang="en-US" altLang="en-US" sz="2000" b="1" dirty="0">
                <a:solidFill>
                  <a:srgbClr val="FFFFFF"/>
                </a:solidFill>
                <a:cs typeface="+mn-cs"/>
              </a:rPr>
              <a:t> </a:t>
            </a:r>
          </a:p>
        </p:txBody>
      </p:sp>
      <p:sp>
        <p:nvSpPr>
          <p:cNvPr id="8" name="Text Box 50">
            <a:extLst>
              <a:ext uri="{FF2B5EF4-FFF2-40B4-BE49-F238E27FC236}">
                <a16:creationId xmlns:a16="http://schemas.microsoft.com/office/drawing/2014/main" id="{7607B105-4C73-4EB2-90F8-E961A2E39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569040"/>
            <a:ext cx="6096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u="sng" dirty="0">
                <a:solidFill>
                  <a:srgbClr val="9900CC"/>
                </a:solidFill>
                <a:highlight>
                  <a:srgbClr val="FFFF00"/>
                </a:highlight>
                <a:cs typeface="+mn-cs"/>
              </a:rPr>
              <a:t>Ba</a:t>
            </a:r>
            <a:endParaRPr lang="en-US" altLang="en-US" sz="24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9" name="Text Box 50">
            <a:extLst>
              <a:ext uri="{FF2B5EF4-FFF2-40B4-BE49-F238E27FC236}">
                <a16:creationId xmlns:a16="http://schemas.microsoft.com/office/drawing/2014/main" id="{5924AE98-A6F4-403C-9FEE-1F1AA0E07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551" y="5160966"/>
            <a:ext cx="523242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9900CC"/>
                </a:solidFill>
                <a:highlight>
                  <a:srgbClr val="FFFF00"/>
                </a:highlight>
                <a:cs typeface="+mn-cs"/>
              </a:rPr>
              <a:t>movie called “ Ghosts and Monsters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”</a:t>
            </a:r>
          </a:p>
        </p:txBody>
      </p:sp>
      <p:sp>
        <p:nvSpPr>
          <p:cNvPr id="10" name="Text Box 50">
            <a:extLst>
              <a:ext uri="{FF2B5EF4-FFF2-40B4-BE49-F238E27FC236}">
                <a16:creationId xmlns:a16="http://schemas.microsoft.com/office/drawing/2014/main" id="{8F6AAFDA-5227-477C-9986-16E5B36BB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0016" y="6224854"/>
            <a:ext cx="366311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9900CC"/>
                </a:solidFill>
                <a:highlight>
                  <a:srgbClr val="FFFF00"/>
                </a:highlight>
                <a:cs typeface="+mn-cs"/>
              </a:rPr>
              <a:t>Saturday afternoon at 2</a:t>
            </a:r>
            <a:endParaRPr lang="en-US" altLang="en-US" sz="2400" dirty="0">
              <a:solidFill>
                <a:srgbClr val="FFFFFF"/>
              </a:solidFill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1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1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1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>
            <a:extLst>
              <a:ext uri="{FF2B5EF4-FFF2-40B4-BE49-F238E27FC236}">
                <a16:creationId xmlns:a16="http://schemas.microsoft.com/office/drawing/2014/main" id="{0BC69DB2-D49C-4AA0-BA24-7CC69EF7C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30" y="0"/>
            <a:ext cx="88392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i="1" u="sng" dirty="0">
                <a:solidFill>
                  <a:srgbClr val="FF0000"/>
                </a:solidFill>
                <a:highlight>
                  <a:srgbClr val="FFFF00"/>
                </a:highlight>
                <a:cs typeface="+mn-cs"/>
              </a:rPr>
              <a:t>Task 1:</a:t>
            </a:r>
            <a:r>
              <a:rPr lang="en-US" altLang="en-US" sz="3200" i="1" u="sng" dirty="0">
                <a:solidFill>
                  <a:srgbClr val="FF0000"/>
                </a:solidFill>
                <a:highlight>
                  <a:srgbClr val="FFFF00"/>
                </a:highlight>
                <a:cs typeface="+mn-cs"/>
              </a:rPr>
              <a:t> </a:t>
            </a:r>
            <a:r>
              <a:rPr lang="en-US" altLang="en-US" sz="3200" b="1" dirty="0">
                <a:solidFill>
                  <a:srgbClr val="FFC000"/>
                </a:solidFill>
                <a:highlight>
                  <a:srgbClr val="FF0000"/>
                </a:highlight>
                <a:cs typeface="+mn-cs"/>
              </a:rPr>
              <a:t>Practice Past Simple Tense</a:t>
            </a:r>
            <a:endParaRPr lang="en-US" altLang="en-US" sz="4400" b="1" dirty="0">
              <a:solidFill>
                <a:srgbClr val="FFC000"/>
              </a:solidFill>
              <a:highlight>
                <a:srgbClr val="FF0000"/>
              </a:highlight>
              <a:cs typeface="+mn-cs"/>
            </a:endParaRP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874BD30F-9542-4474-9DBD-2D2300DBA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2" y="786373"/>
            <a:ext cx="82296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rgbClr val="002060"/>
                </a:solidFill>
                <a:highlight>
                  <a:srgbClr val="FFFF00"/>
                </a:highlight>
                <a:cs typeface="+mn-cs"/>
              </a:rPr>
              <a:t>Ask and answer about what each person did on the weekend</a:t>
            </a:r>
            <a:r>
              <a:rPr lang="en-US" altLang="en-US" sz="2000" b="1" dirty="0">
                <a:solidFill>
                  <a:srgbClr val="002060"/>
                </a:solidFill>
                <a:cs typeface="+mn-cs"/>
              </a:rPr>
              <a:t>. </a:t>
            </a:r>
          </a:p>
        </p:txBody>
      </p:sp>
      <p:graphicFrame>
        <p:nvGraphicFramePr>
          <p:cNvPr id="6193" name="Group 49">
            <a:extLst>
              <a:ext uri="{FF2B5EF4-FFF2-40B4-BE49-F238E27FC236}">
                <a16:creationId xmlns:a16="http://schemas.microsoft.com/office/drawing/2014/main" id="{2E85B1A6-EF8F-4B6A-949A-87127974DA79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786316268"/>
              </p:ext>
            </p:extLst>
          </p:nvPr>
        </p:nvGraphicFramePr>
        <p:xfrm>
          <a:off x="309799" y="1384846"/>
          <a:ext cx="8763000" cy="2835275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7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Activities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Day / time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5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1.Ba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2.Nga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Lan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Nam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Hoa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Movie- </a:t>
                      </a:r>
                      <a:r>
                        <a:rPr kumimoji="0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Ghosts and Monsters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Concert – Hanoi singers.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Camp – Y&amp;Y (Youth and Young Pioneer Associations)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Soccer match-Dong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Thap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v.s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 The Cong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Play – </a:t>
                      </a:r>
                      <a:r>
                        <a:rPr kumimoji="0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Much Ado About Nothing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Saturday/2pm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Saturday/8pm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All weekend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Sunday/4pm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Sunday/7pm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6">
            <a:extLst>
              <a:ext uri="{FF2B5EF4-FFF2-40B4-BE49-F238E27FC236}">
                <a16:creationId xmlns:a16="http://schemas.microsoft.com/office/drawing/2014/main" id="{AC03C48E-681A-4BF9-8C76-C3B4120A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5907" y="103507"/>
            <a:ext cx="22860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rgbClr val="FF0000"/>
                </a:solidFill>
                <a:highlight>
                  <a:srgbClr val="00FFFF"/>
                </a:highlight>
                <a:cs typeface="+mn-cs"/>
              </a:rPr>
              <a:t>Exercise 1 (p.11)</a:t>
            </a:r>
            <a:r>
              <a:rPr lang="en-US" altLang="en-US" sz="2000" b="1" dirty="0">
                <a:solidFill>
                  <a:srgbClr val="FFFFFF"/>
                </a:solidFill>
                <a:highlight>
                  <a:srgbClr val="00FFFF"/>
                </a:highlight>
                <a:cs typeface="+mn-cs"/>
              </a:rPr>
              <a:t>.</a:t>
            </a:r>
            <a:r>
              <a:rPr lang="en-US" altLang="en-US" sz="2000" b="1" dirty="0">
                <a:solidFill>
                  <a:srgbClr val="FFFFFF"/>
                </a:solidFill>
                <a:cs typeface="+mn-cs"/>
              </a:rPr>
              <a:t> </a:t>
            </a:r>
          </a:p>
        </p:txBody>
      </p:sp>
      <p:sp>
        <p:nvSpPr>
          <p:cNvPr id="8" name="Text Box 50">
            <a:extLst>
              <a:ext uri="{FF2B5EF4-FFF2-40B4-BE49-F238E27FC236}">
                <a16:creationId xmlns:a16="http://schemas.microsoft.com/office/drawing/2014/main" id="{E9A75C36-2A0D-4F04-BECA-4A4F49B7E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411325"/>
            <a:ext cx="8153400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S1: What did </a:t>
            </a:r>
            <a:r>
              <a:rPr lang="en-US" altLang="en-US" sz="2400" u="sng" dirty="0">
                <a:solidFill>
                  <a:srgbClr val="9900CC"/>
                </a:solidFill>
                <a:highlight>
                  <a:srgbClr val="FFFF00"/>
                </a:highlight>
                <a:cs typeface="+mn-cs"/>
              </a:rPr>
              <a:t>……...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 do on the weekend?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S2: He went to see a </a:t>
            </a:r>
            <a:r>
              <a:rPr lang="en-US" altLang="en-US" sz="2400" dirty="0">
                <a:solidFill>
                  <a:srgbClr val="9900CC"/>
                </a:solidFill>
                <a:highlight>
                  <a:srgbClr val="FFFF00"/>
                </a:highlight>
                <a:cs typeface="+mn-cs"/>
              </a:rPr>
              <a:t>…………………………………………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”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S1:When did he see it?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S2: He saw it on </a:t>
            </a:r>
            <a:r>
              <a:rPr lang="en-US" altLang="en-US" sz="2400" dirty="0">
                <a:solidFill>
                  <a:srgbClr val="9900CC"/>
                </a:solidFill>
                <a:highlight>
                  <a:srgbClr val="FFFF00"/>
                </a:highlight>
                <a:cs typeface="+mn-cs"/>
              </a:rPr>
              <a:t>……………</a:t>
            </a:r>
            <a:r>
              <a:rPr lang="en-US" altLang="en-US" sz="2400" dirty="0">
                <a:solidFill>
                  <a:schemeClr val="bg1"/>
                </a:solidFill>
                <a:cs typeface="+mn-cs"/>
              </a:rPr>
              <a:t>evening at</a:t>
            </a:r>
            <a:r>
              <a:rPr lang="en-US" altLang="en-US" sz="2400" dirty="0">
                <a:solidFill>
                  <a:srgbClr val="9900CC"/>
                </a:solidFill>
                <a:highlight>
                  <a:srgbClr val="FFFF00"/>
                </a:highlight>
                <a:cs typeface="+mn-cs"/>
              </a:rPr>
              <a:t>…    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o’clock.</a:t>
            </a:r>
          </a:p>
        </p:txBody>
      </p:sp>
      <p:sp>
        <p:nvSpPr>
          <p:cNvPr id="9" name="Text Box 51">
            <a:extLst>
              <a:ext uri="{FF2B5EF4-FFF2-40B4-BE49-F238E27FC236}">
                <a16:creationId xmlns:a16="http://schemas.microsoft.com/office/drawing/2014/main" id="{075F8CAF-5D8D-44B4-9A07-F9B482112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628" y="4394886"/>
            <a:ext cx="9144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cs typeface="+mn-cs"/>
              </a:rPr>
              <a:t>Nga</a:t>
            </a:r>
            <a:endParaRPr lang="en-US" altLang="en-US" sz="24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0" name="Text Box 51">
            <a:extLst>
              <a:ext uri="{FF2B5EF4-FFF2-40B4-BE49-F238E27FC236}">
                <a16:creationId xmlns:a16="http://schemas.microsoft.com/office/drawing/2014/main" id="{CE9EB5AC-C174-4BE1-9EDD-F15EB5022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571" y="4971717"/>
            <a:ext cx="5220070" cy="55861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cs typeface="+mn-cs"/>
              </a:rPr>
              <a:t>concert performed by Hanoi singers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.</a:t>
            </a:r>
          </a:p>
        </p:txBody>
      </p:sp>
      <p:sp>
        <p:nvSpPr>
          <p:cNvPr id="12" name="Text Box 51">
            <a:extLst>
              <a:ext uri="{FF2B5EF4-FFF2-40B4-BE49-F238E27FC236}">
                <a16:creationId xmlns:a16="http://schemas.microsoft.com/office/drawing/2014/main" id="{98DC7EB2-3686-4163-ADFE-BD2F735D9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8587" y="6071627"/>
            <a:ext cx="43434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cs typeface="+mn-cs"/>
              </a:rPr>
              <a:t>Saturday 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                  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cs typeface="+mn-cs"/>
              </a:rPr>
              <a:t>8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885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93" name="Group 49">
            <a:extLst>
              <a:ext uri="{FF2B5EF4-FFF2-40B4-BE49-F238E27FC236}">
                <a16:creationId xmlns:a16="http://schemas.microsoft.com/office/drawing/2014/main" id="{B38762D1-6FF9-4201-8AE4-824FCE7CE809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304800" y="1600200"/>
          <a:ext cx="8763000" cy="2835275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4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1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7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Activities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Day / time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5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Ba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Nga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3.Lan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Nam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Hoa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Movie- </a:t>
                      </a:r>
                      <a:r>
                        <a:rPr kumimoji="0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Ghosts and Monsters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Concert – Hanoi singers.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Camp – Y&amp;Y (Youth and Young Pioneer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Associations)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Soccer match-Dong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Thap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v.s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 The Cong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Play – </a:t>
                      </a:r>
                      <a:r>
                        <a:rPr kumimoji="0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Much Ado About Nothing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</a:rPr>
                        <a:t>Saturday/2pm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Saturday/8pm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All weekend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Sunday/4pm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Sunday/7pm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96" name="Text Box 52">
            <a:extLst>
              <a:ext uri="{FF2B5EF4-FFF2-40B4-BE49-F238E27FC236}">
                <a16:creationId xmlns:a16="http://schemas.microsoft.com/office/drawing/2014/main" id="{C5937AF2-786E-4C61-8249-F37DCAEFC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652417"/>
            <a:ext cx="8153400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S1: What did </a:t>
            </a:r>
            <a:r>
              <a:rPr lang="en-US" altLang="en-US" sz="2400" dirty="0">
                <a:solidFill>
                  <a:srgbClr val="002060"/>
                </a:solidFill>
                <a:highlight>
                  <a:srgbClr val="00FFFF"/>
                </a:highlight>
                <a:cs typeface="+mn-cs"/>
              </a:rPr>
              <a:t>Lan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 do on the weekend?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S2: She </a:t>
            </a:r>
            <a:r>
              <a:rPr lang="en-US" altLang="en-US" sz="2400" dirty="0">
                <a:solidFill>
                  <a:srgbClr val="002060"/>
                </a:solidFill>
                <a:highlight>
                  <a:srgbClr val="00FFFF"/>
                </a:highlight>
                <a:cs typeface="+mn-cs"/>
              </a:rPr>
              <a:t>went camping</a:t>
            </a:r>
            <a:r>
              <a:rPr lang="en-US" altLang="en-US" sz="2400" dirty="0">
                <a:solidFill>
                  <a:srgbClr val="002060"/>
                </a:solidFill>
                <a:cs typeface="+mn-cs"/>
              </a:rPr>
              <a:t> 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held by </a:t>
            </a:r>
            <a:r>
              <a:rPr lang="en-US" altLang="en-US" sz="2400" dirty="0">
                <a:solidFill>
                  <a:srgbClr val="002060"/>
                </a:solidFill>
                <a:highlight>
                  <a:srgbClr val="00FFFF"/>
                </a:highlight>
                <a:cs typeface="+mn-cs"/>
              </a:rPr>
              <a:t>Y&amp;Y.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S1:When did she go?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S2: She went camping </a:t>
            </a:r>
            <a:r>
              <a:rPr lang="en-US" altLang="en-US" sz="2400" dirty="0">
                <a:solidFill>
                  <a:srgbClr val="002060"/>
                </a:solidFill>
                <a:highlight>
                  <a:srgbClr val="00FFFF"/>
                </a:highlight>
                <a:cs typeface="+mn-cs"/>
              </a:rPr>
              <a:t>all the weekend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.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371F7111-338E-4E6E-A8E4-2864E3F52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2" y="786373"/>
            <a:ext cx="82296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rgbClr val="002060"/>
                </a:solidFill>
                <a:highlight>
                  <a:srgbClr val="FFFF00"/>
                </a:highlight>
                <a:cs typeface="+mn-cs"/>
              </a:rPr>
              <a:t>Ask and answer about what each person did on the weekend</a:t>
            </a:r>
            <a:r>
              <a:rPr lang="en-US" altLang="en-US" sz="2000" b="1" dirty="0">
                <a:solidFill>
                  <a:srgbClr val="002060"/>
                </a:solidFill>
                <a:cs typeface="+mn-cs"/>
              </a:rPr>
              <a:t>. 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BE188FC8-4BB3-448F-9E92-931450B1C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70983"/>
            <a:ext cx="26670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rgbClr val="FF0000"/>
                </a:solidFill>
                <a:highlight>
                  <a:srgbClr val="00FFFF"/>
                </a:highlight>
                <a:cs typeface="+mn-cs"/>
              </a:rPr>
              <a:t>Exercise 1 (p.11)</a:t>
            </a:r>
            <a:r>
              <a:rPr lang="en-US" altLang="en-US" sz="2000" b="1" dirty="0">
                <a:solidFill>
                  <a:srgbClr val="FFFFFF"/>
                </a:solidFill>
                <a:highlight>
                  <a:srgbClr val="00FFFF"/>
                </a:highlight>
                <a:cs typeface="+mn-cs"/>
              </a:rPr>
              <a:t>.</a:t>
            </a:r>
            <a:r>
              <a:rPr lang="en-US" altLang="en-US" sz="2000" b="1" dirty="0">
                <a:solidFill>
                  <a:srgbClr val="FFFFFF"/>
                </a:solidFill>
                <a:cs typeface="+mn-cs"/>
              </a:rPr>
              <a:t> 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ED489D54-1C68-4070-B220-B38AA3079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30" y="0"/>
            <a:ext cx="88392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i="1" u="sng" dirty="0">
                <a:solidFill>
                  <a:srgbClr val="FF0000"/>
                </a:solidFill>
                <a:highlight>
                  <a:srgbClr val="FFFF00"/>
                </a:highlight>
                <a:cs typeface="+mn-cs"/>
              </a:rPr>
              <a:t>Task 1:</a:t>
            </a:r>
            <a:r>
              <a:rPr lang="en-US" altLang="en-US" sz="3200" i="1" u="sng" dirty="0">
                <a:solidFill>
                  <a:srgbClr val="FF0000"/>
                </a:solidFill>
                <a:highlight>
                  <a:srgbClr val="FFFF00"/>
                </a:highlight>
                <a:cs typeface="+mn-cs"/>
              </a:rPr>
              <a:t> </a:t>
            </a:r>
            <a:r>
              <a:rPr lang="en-US" altLang="en-US" sz="3200" b="1" dirty="0">
                <a:solidFill>
                  <a:srgbClr val="FFC000"/>
                </a:solidFill>
                <a:highlight>
                  <a:srgbClr val="FF0000"/>
                </a:highlight>
                <a:cs typeface="+mn-cs"/>
              </a:rPr>
              <a:t>Practice Past Simple Tense</a:t>
            </a:r>
            <a:endParaRPr lang="en-US" altLang="en-US" sz="4400" b="1" dirty="0">
              <a:solidFill>
                <a:srgbClr val="FFC000"/>
              </a:solidFill>
              <a:highlight>
                <a:srgbClr val="FF0000"/>
              </a:highlight>
              <a:cs typeface="+mn-cs"/>
            </a:endParaRPr>
          </a:p>
        </p:txBody>
      </p:sp>
      <p:sp>
        <p:nvSpPr>
          <p:cNvPr id="7" name="Text Box 50">
            <a:extLst>
              <a:ext uri="{FF2B5EF4-FFF2-40B4-BE49-F238E27FC236}">
                <a16:creationId xmlns:a16="http://schemas.microsoft.com/office/drawing/2014/main" id="{40345A8E-E2B2-4E00-B275-077A3F319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805" y="4652417"/>
            <a:ext cx="8153400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S1: What did </a:t>
            </a:r>
            <a:r>
              <a:rPr lang="en-US" altLang="en-US" sz="2400" u="sng" dirty="0">
                <a:solidFill>
                  <a:srgbClr val="9900CC"/>
                </a:solidFill>
                <a:highlight>
                  <a:srgbClr val="FFFF00"/>
                </a:highlight>
                <a:cs typeface="+mn-cs"/>
              </a:rPr>
              <a:t>……...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 do on the weekend?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S2: He went to see a </a:t>
            </a:r>
            <a:r>
              <a:rPr lang="en-US" altLang="en-US" sz="2400" dirty="0">
                <a:solidFill>
                  <a:srgbClr val="9900CC"/>
                </a:solidFill>
                <a:highlight>
                  <a:srgbClr val="FFFF00"/>
                </a:highlight>
                <a:cs typeface="+mn-cs"/>
              </a:rPr>
              <a:t>…………………………………………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”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S1:When did he see it?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S2: He saw it on </a:t>
            </a:r>
            <a:r>
              <a:rPr lang="en-US" altLang="en-US" sz="2400" dirty="0">
                <a:solidFill>
                  <a:srgbClr val="9900CC"/>
                </a:solidFill>
                <a:highlight>
                  <a:srgbClr val="FFFF00"/>
                </a:highlight>
                <a:cs typeface="+mn-cs"/>
              </a:rPr>
              <a:t>……………</a:t>
            </a:r>
            <a:r>
              <a:rPr lang="en-US" altLang="en-US" sz="2400" dirty="0">
                <a:solidFill>
                  <a:schemeClr val="bg1"/>
                </a:solidFill>
                <a:cs typeface="+mn-cs"/>
              </a:rPr>
              <a:t>evening at</a:t>
            </a:r>
            <a:r>
              <a:rPr lang="en-US" altLang="en-US" sz="2400" dirty="0">
                <a:solidFill>
                  <a:srgbClr val="9900CC"/>
                </a:solidFill>
                <a:highlight>
                  <a:srgbClr val="FFFF00"/>
                </a:highlight>
                <a:cs typeface="+mn-cs"/>
              </a:rPr>
              <a:t>…    </a:t>
            </a:r>
            <a:r>
              <a:rPr lang="en-US" altLang="en-US" sz="2400" dirty="0">
                <a:solidFill>
                  <a:srgbClr val="FFFFFF"/>
                </a:solidFill>
                <a:cs typeface="+mn-cs"/>
              </a:rPr>
              <a:t>o’clock.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/>
        </a:solidFill>
        <a:ln w="12700" cap="flat" cmpd="sng" algn="ctr">
          <a:solidFill>
            <a:srgbClr val="66FF33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/>
        </a:solidFill>
        <a:ln w="12700" cap="flat" cmpd="sng" algn="ctr">
          <a:solidFill>
            <a:srgbClr val="66FF33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6_Default Design">
  <a:themeElements>
    <a:clrScheme name="6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foggy_imagination">
  <a:themeElements>
    <a:clrScheme name="1_foggy_imagin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foggy_imagination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foggy_imagin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ggy_imagin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ggy_imagin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ggy_imagin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ggy_imagin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ggy_imagin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ggy_imagin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ggy_imagin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ggy_imagin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ggy_imagin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ggy_imagin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ggy_imagin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1870</TotalTime>
  <Words>1725</Words>
  <Application>Microsoft Office PowerPoint</Application>
  <PresentationFormat>On-screen Show (4:3)</PresentationFormat>
  <Paragraphs>314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.VnTimeH</vt:lpstr>
      <vt:lpstr>Arial</vt:lpstr>
      <vt:lpstr>Arial Black</vt:lpstr>
      <vt:lpstr>Bodoni MT Black</vt:lpstr>
      <vt:lpstr>Calibri</vt:lpstr>
      <vt:lpstr>Calibri Light</vt:lpstr>
      <vt:lpstr>Impact</vt:lpstr>
      <vt:lpstr>Segoe Print</vt:lpstr>
      <vt:lpstr>SerpentineDBol</vt:lpstr>
      <vt:lpstr>Tahoma</vt:lpstr>
      <vt:lpstr>Times New Roman</vt:lpstr>
      <vt:lpstr>Wingdings</vt:lpstr>
      <vt:lpstr>Pixel</vt:lpstr>
      <vt:lpstr>Default Design</vt:lpstr>
      <vt:lpstr>1_Default Design</vt:lpstr>
      <vt:lpstr>Office Theme</vt:lpstr>
      <vt:lpstr>6_Default Design</vt:lpstr>
      <vt:lpstr>1_foggy_imagination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FURTHER EXERCISE WITH WISH</vt:lpstr>
      <vt:lpstr>FURTHER EXERCISE WITH WISH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Quoc Hung Huynh</cp:lastModifiedBy>
  <cp:revision>73</cp:revision>
  <dcterms:created xsi:type="dcterms:W3CDTF">2013-08-05T14:58:34Z</dcterms:created>
  <dcterms:modified xsi:type="dcterms:W3CDTF">2021-09-25T17:45:13Z</dcterms:modified>
</cp:coreProperties>
</file>